
<file path=[Content_Types].xml><?xml version="1.0" encoding="utf-8"?>
<Types xmlns="http://schemas.openxmlformats.org/package/2006/content-types">
  <Default ContentType="image/png" Extension="png"/>
  <Default ContentType="image/svg+xml" Extension="svg"/>
  <Default ContentType="image/jpeg" Extension="jpeg"/>
  <Default ContentType="application/vnd.openxmlformats-package.relationships+xml" Extension="rels"/>
  <Default ContentType="application/xml" Extension="xml"/>
  <Default ContentType="application/x-fontdata" Extension="fntdata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3" r:id="rId10"/>
    <p:sldId id="262" r:id="rId11"/>
    <p:sldId id="266" r:id="rId12"/>
    <p:sldId id="290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9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302" r:id="rId32"/>
    <p:sldId id="291" r:id="rId33"/>
    <p:sldId id="292" r:id="rId34"/>
    <p:sldId id="293" r:id="rId35"/>
    <p:sldId id="300" r:id="rId36"/>
    <p:sldId id="294" r:id="rId37"/>
    <p:sldId id="295" r:id="rId38"/>
    <p:sldId id="298" r:id="rId39"/>
    <p:sldId id="301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8" r:id="rId49"/>
    <p:sldId id="311" r:id="rId50"/>
    <p:sldId id="312" r:id="rId51"/>
    <p:sldId id="313" r:id="rId52"/>
    <p:sldId id="314" r:id="rId53"/>
    <p:sldId id="315" r:id="rId54"/>
    <p:sldId id="316" r:id="rId55"/>
    <p:sldId id="317" r:id="rId56"/>
  </p:sldIdLst>
  <p:sldSz cx="18288000" cy="10287000"/>
  <p:notesSz cx="6858000" cy="9144000"/>
  <p:embeddedFontLs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Montserrat" panose="020B0604020202020204" charset="-52"/>
      <p:regular r:id="rId61"/>
    </p:embeddedFont>
    <p:embeddedFont>
      <p:font typeface="Montserrat Bold" panose="020B0604020202020204" charset="-52"/>
      <p:regular r:id="rId62"/>
    </p:embeddedFont>
    <p:embeddedFont>
      <p:font typeface="Montserrat Extra-Bold" panose="020B0604020202020204" charset="-52"/>
      <p:regular r:id="rId63"/>
    </p:embeddedFont>
    <p:embeddedFont>
      <p:font typeface="Montserrat Extra-Bold Italics" panose="020B0604020202020204" charset="-52"/>
      <p:regular r:id="rId64"/>
    </p:embeddedFont>
    <p:embeddedFont>
      <p:font typeface="Montserrat Semi-Bold" panose="020B0604020202020204" charset="-52"/>
      <p:regular r:id="rId65"/>
    </p:embeddedFont>
    <p:embeddedFont>
      <p:font typeface="Montserrat Semi-Bold Bold" panose="020B0604020202020204" charset="-52"/>
      <p:regular r:id="rId66"/>
    </p:embeddedFont>
    <p:embeddedFont>
      <p:font typeface="Montserrat Semi-Bold Bold Italics" panose="020B0604020202020204" charset="-52"/>
      <p:regular r:id="rId67"/>
    </p:embeddedFont>
    <p:embeddedFont>
      <p:font typeface="Montserrat Semi-Bold Italics" panose="020B0604020202020204" charset="-52"/>
      <p:regular r:id="rId6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62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8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3.png" Type="http://schemas.openxmlformats.org/officeDocument/2006/relationships/image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 ?><Relationships xmlns="http://schemas.openxmlformats.org/package/2006/relationships"><Relationship Id="rId3" Target="../media/image23.svg" Type="http://schemas.openxmlformats.org/officeDocument/2006/relationships/image"/><Relationship Id="rId2" Target="../media/image22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4.jpe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 ?><Relationships xmlns="http://schemas.openxmlformats.org/package/2006/relationships"><Relationship Id="rId3" Target="../media/image23.svg" Type="http://schemas.openxmlformats.org/officeDocument/2006/relationships/image"/><Relationship Id="rId2" Target="../media/image22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0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23.svg" Type="http://schemas.openxmlformats.org/officeDocument/2006/relationships/image"/><Relationship Id="rId2" Target="../media/image22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6.jpeg" Type="http://schemas.openxmlformats.org/officeDocument/2006/relationships/image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.xml.rels><?xml version="1.0" encoding="UTF-8" standalone="yes" ?><Relationships xmlns="http://schemas.openxmlformats.org/package/2006/relationships"><Relationship Id="rId3" Target="../media/image5.svg" Type="http://schemas.openxmlformats.org/officeDocument/2006/relationships/image"/><Relationship Id="rId2" Target="../media/image4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6.jpeg" Type="http://schemas.openxmlformats.org/officeDocument/2006/relationships/image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5.xml.rels><?xml version="1.0" encoding="UTF-8" standalone="yes" ?><Relationships xmlns="http://schemas.openxmlformats.org/package/2006/relationships"><Relationship Id="rId3" Target="../media/image5.svg" Type="http://schemas.openxmlformats.org/officeDocument/2006/relationships/image"/><Relationship Id="rId2" Target="../media/image4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55.jpeg" Type="http://schemas.openxmlformats.org/officeDocument/2006/relationships/image"/></Relationships>
</file>

<file path=ppt/slides/_rels/slide26.xml.rels><?xml version="1.0" encoding="UTF-8" standalone="yes" ?><Relationships xmlns="http://schemas.openxmlformats.org/package/2006/relationships"><Relationship Id="rId3" Target="../media/image5.svg" Type="http://schemas.openxmlformats.org/officeDocument/2006/relationships/image"/><Relationship Id="rId2" Target="../media/image4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56.jpeg" Type="http://schemas.openxmlformats.org/officeDocument/2006/relationships/image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 ?><Relationships xmlns="http://schemas.openxmlformats.org/package/2006/relationships"><Relationship Id="rId3" Target="../media/image83.jpeg" Type="http://schemas.openxmlformats.org/officeDocument/2006/relationships/image"/><Relationship Id="rId2" Target="../media/image8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8.xml.rels><?xml version="1.0" encoding="UTF-8" standalone="yes" ?><Relationships xmlns="http://schemas.openxmlformats.org/package/2006/relationships"><Relationship Id="rId2" Target="../media/image8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9.xml.rels><?xml version="1.0" encoding="UTF-8" standalone="yes" ?><Relationships xmlns="http://schemas.openxmlformats.org/package/2006/relationships"><Relationship Id="rId2" Target="../media/image8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0.xml.rels><?xml version="1.0" encoding="UTF-8" standalone="yes" ?><Relationships xmlns="http://schemas.openxmlformats.org/package/2006/relationships"><Relationship Id="rId3" Target="../media/image87.jpeg" Type="http://schemas.openxmlformats.org/officeDocument/2006/relationships/image"/><Relationship Id="rId2" Target="../media/image8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1.xml.rels><?xml version="1.0" encoding="UTF-8" standalone="yes" ?><Relationships xmlns="http://schemas.openxmlformats.org/package/2006/relationships"><Relationship Id="rId3" Target="../media/image89.jpeg" Type="http://schemas.openxmlformats.org/officeDocument/2006/relationships/image"/><Relationship Id="rId2" Target="../media/image88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92.jpeg" Type="http://schemas.openxmlformats.org/officeDocument/2006/relationships/image"/><Relationship Id="rId5" Target="../media/image91.jpeg" Type="http://schemas.openxmlformats.org/officeDocument/2006/relationships/image"/><Relationship Id="rId4" Target="../media/image90.jpeg" Type="http://schemas.openxmlformats.org/officeDocument/2006/relationships/image"/></Relationships>
</file>

<file path=ppt/slides/_rels/slide52.xml.rels><?xml version="1.0" encoding="UTF-8" standalone="yes" ?><Relationships xmlns="http://schemas.openxmlformats.org/package/2006/relationships"><Relationship Id="rId3" Target="../media/image94.jpeg" Type="http://schemas.openxmlformats.org/officeDocument/2006/relationships/image"/><Relationship Id="rId2" Target="../media/image9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3.xml.rels><?xml version="1.0" encoding="UTF-8" standalone="yes" ?><Relationships xmlns="http://schemas.openxmlformats.org/package/2006/relationships"><Relationship Id="rId3" Target="../media/image96.jpeg" Type="http://schemas.openxmlformats.org/officeDocument/2006/relationships/image"/><Relationship Id="rId2" Target="../media/image9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4.xml.rels><?xml version="1.0" encoding="UTF-8" standalone="yes" ?><Relationships xmlns="http://schemas.openxmlformats.org/package/2006/relationships"><Relationship Id="rId3" Target="../media/image98.jpeg" Type="http://schemas.openxmlformats.org/officeDocument/2006/relationships/image"/><Relationship Id="rId2" Target="../media/image9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5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9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18315" y="-100549"/>
            <a:ext cx="15724468" cy="10488097"/>
          </a:xfrm>
          <a:custGeom>
            <a:avLst/>
            <a:gdLst/>
            <a:ahLst/>
            <a:cxnLst/>
            <a:rect l="l" t="t" r="r" b="b"/>
            <a:pathLst>
              <a:path w="15724468" h="10488097">
                <a:moveTo>
                  <a:pt x="0" y="0"/>
                </a:moveTo>
                <a:lnTo>
                  <a:pt x="15724467" y="0"/>
                </a:lnTo>
                <a:lnTo>
                  <a:pt x="15724467" y="10488098"/>
                </a:lnTo>
                <a:lnTo>
                  <a:pt x="0" y="104880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118315" y="-100549"/>
            <a:ext cx="14779008" cy="11107402"/>
            <a:chOff x="0" y="0"/>
            <a:chExt cx="3892414" cy="292540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92414" cy="2925406"/>
            </a:xfrm>
            <a:custGeom>
              <a:avLst/>
              <a:gdLst/>
              <a:ahLst/>
              <a:cxnLst/>
              <a:rect l="l" t="t" r="r" b="b"/>
              <a:pathLst>
                <a:path w="3892414" h="2925406">
                  <a:moveTo>
                    <a:pt x="0" y="0"/>
                  </a:moveTo>
                  <a:lnTo>
                    <a:pt x="3892414" y="0"/>
                  </a:lnTo>
                  <a:lnTo>
                    <a:pt x="3892414" y="2925406"/>
                  </a:lnTo>
                  <a:lnTo>
                    <a:pt x="0" y="2925406"/>
                  </a:lnTo>
                  <a:close/>
                </a:path>
              </a:pathLst>
            </a:custGeom>
            <a:solidFill>
              <a:srgbClr val="7D817F">
                <a:alpha val="21961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 rot="-7020778">
            <a:off x="-6402716" y="821505"/>
            <a:ext cx="16230600" cy="10441156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7" name="AutoShape 7"/>
          <p:cNvSpPr/>
          <p:nvPr/>
        </p:nvSpPr>
        <p:spPr>
          <a:xfrm rot="-7020778">
            <a:off x="-6402716" y="1920725"/>
            <a:ext cx="16230600" cy="10441156"/>
          </a:xfrm>
          <a:prstGeom prst="rect">
            <a:avLst/>
          </a:prstGeom>
          <a:solidFill>
            <a:srgbClr val="263F6B"/>
          </a:solidFill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816050" y="3250529"/>
            <a:ext cx="1020445" cy="1020440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4999" r="-24999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816050" y="4515145"/>
            <a:ext cx="16443250" cy="277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61"/>
              </a:lnSpc>
            </a:pPr>
            <a:r>
              <a:rPr lang="en-US" sz="6786" spc="-27">
                <a:solidFill>
                  <a:srgbClr val="FFFFFF"/>
                </a:solidFill>
                <a:latin typeface="Montserrat Extra-Bold Italics"/>
              </a:rPr>
              <a:t>СТРАТЕГИЯ СОЦИАЛЬНО-ЭКОНОМИЧЕСКОГО РАЗВИТИЯ</a:t>
            </a:r>
          </a:p>
          <a:p>
            <a:pPr>
              <a:lnSpc>
                <a:spcPts val="7261"/>
              </a:lnSpc>
            </a:pPr>
            <a:r>
              <a:rPr lang="en-US" sz="6786" spc="-27">
                <a:solidFill>
                  <a:srgbClr val="FFFFFF"/>
                </a:solidFill>
                <a:latin typeface="Montserrat Extra-Bold Italics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16050" y="6441808"/>
            <a:ext cx="10701263" cy="1213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25"/>
              </a:lnSpc>
            </a:pPr>
            <a:r>
              <a:rPr lang="en-US" sz="4416" spc="-17">
                <a:solidFill>
                  <a:srgbClr val="FFFFFF"/>
                </a:solidFill>
                <a:latin typeface="Montserrat Extra-Bold"/>
              </a:rPr>
              <a:t>р.п. Краснообска как наукограда РФ до 2030 г.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16050" y="8190624"/>
            <a:ext cx="6871612" cy="68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41"/>
              </a:lnSpc>
            </a:pPr>
            <a:r>
              <a:rPr lang="en-US" sz="1472" spc="-5">
                <a:solidFill>
                  <a:srgbClr val="FFFFFF"/>
                </a:solidFill>
                <a:latin typeface="Montserrat Semi-Bold"/>
              </a:rPr>
              <a:t>Разработчик – Новосибирский государственный университет экономики и управления «НИНХ»</a:t>
            </a:r>
          </a:p>
          <a:p>
            <a:pPr>
              <a:lnSpc>
                <a:spcPts val="1841"/>
              </a:lnSpc>
            </a:pPr>
            <a:endParaRPr lang="en-US" sz="1472" spc="-5">
              <a:solidFill>
                <a:srgbClr val="FFFFFF"/>
              </a:solidFill>
              <a:latin typeface="Montserrat Semi-Bol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816050" y="8786644"/>
            <a:ext cx="1020445" cy="275156"/>
          </a:xfrm>
          <a:custGeom>
            <a:avLst/>
            <a:gdLst/>
            <a:ahLst/>
            <a:cxnLst/>
            <a:rect l="l" t="t" r="r" b="b"/>
            <a:pathLst>
              <a:path w="1020445" h="275156">
                <a:moveTo>
                  <a:pt x="0" y="0"/>
                </a:moveTo>
                <a:lnTo>
                  <a:pt x="1020445" y="0"/>
                </a:lnTo>
                <a:lnTo>
                  <a:pt x="1020445" y="275155"/>
                </a:lnTo>
                <a:lnTo>
                  <a:pt x="0" y="2751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7410"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29445" y="4349895"/>
            <a:ext cx="25783492" cy="9586163"/>
          </a:xfrm>
          <a:prstGeom prst="rect">
            <a:avLst/>
          </a:prstGeom>
          <a:solidFill>
            <a:srgbClr val="A6A6A6">
              <a:alpha val="4706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-268392" y="9911126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4" name="AutoShape 4"/>
          <p:cNvSpPr/>
          <p:nvPr/>
        </p:nvSpPr>
        <p:spPr>
          <a:xfrm>
            <a:off x="0" y="0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5" name="Freeform 5"/>
          <p:cNvSpPr/>
          <p:nvPr/>
        </p:nvSpPr>
        <p:spPr>
          <a:xfrm>
            <a:off x="-16565" y="1939021"/>
            <a:ext cx="10949637" cy="2374090"/>
          </a:xfrm>
          <a:custGeom>
            <a:avLst/>
            <a:gdLst/>
            <a:ahLst/>
            <a:cxnLst/>
            <a:rect l="l" t="t" r="r" b="b"/>
            <a:pathLst>
              <a:path w="8918275" h="1362793">
                <a:moveTo>
                  <a:pt x="0" y="0"/>
                </a:moveTo>
                <a:lnTo>
                  <a:pt x="8918276" y="0"/>
                </a:lnTo>
                <a:lnTo>
                  <a:pt x="8918276" y="1362793"/>
                </a:lnTo>
                <a:lnTo>
                  <a:pt x="0" y="13627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10720" y="4305300"/>
            <a:ext cx="10949638" cy="5083371"/>
          </a:xfrm>
          <a:custGeom>
            <a:avLst/>
            <a:gdLst/>
            <a:ahLst/>
            <a:cxnLst/>
            <a:rect l="l" t="t" r="r" b="b"/>
            <a:pathLst>
              <a:path w="8918275" h="3193707">
                <a:moveTo>
                  <a:pt x="0" y="0"/>
                </a:moveTo>
                <a:lnTo>
                  <a:pt x="8918276" y="0"/>
                </a:lnTo>
                <a:lnTo>
                  <a:pt x="8918276" y="3193707"/>
                </a:lnTo>
                <a:lnTo>
                  <a:pt x="0" y="31937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008969" y="1351653"/>
            <a:ext cx="7134268" cy="4577034"/>
          </a:xfrm>
          <a:custGeom>
            <a:avLst/>
            <a:gdLst/>
            <a:ahLst/>
            <a:cxnLst/>
            <a:rect l="l" t="t" r="r" b="b"/>
            <a:pathLst>
              <a:path w="7134268" h="4577034">
                <a:moveTo>
                  <a:pt x="0" y="0"/>
                </a:moveTo>
                <a:lnTo>
                  <a:pt x="7134268" y="0"/>
                </a:lnTo>
                <a:lnTo>
                  <a:pt x="7134268" y="4577035"/>
                </a:lnTo>
                <a:lnTo>
                  <a:pt x="0" y="45770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02648" y="215819"/>
            <a:ext cx="13882718" cy="953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2"/>
              </a:lnSpc>
            </a:pPr>
            <a:r>
              <a:rPr lang="en-US" sz="3768" spc="-222" dirty="0">
                <a:solidFill>
                  <a:schemeClr val="bg1"/>
                </a:solidFill>
                <a:latin typeface="Montserrat Extra-Bold Italics"/>
              </a:rPr>
              <a:t>Стратегическая диагностика (параметры СЭР)</a:t>
            </a:r>
          </a:p>
          <a:p>
            <a:pPr algn="ctr">
              <a:lnSpc>
                <a:spcPts val="3692"/>
              </a:lnSpc>
            </a:pPr>
            <a:endParaRPr lang="en-US" sz="3768" spc="-222" dirty="0">
              <a:solidFill>
                <a:srgbClr val="263F6B"/>
              </a:solidFill>
              <a:latin typeface="Montserrat Extra-Bold Itali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000000">
              <a:alpha val="6667"/>
            </a:srgbClr>
          </a:solidFill>
        </p:spPr>
      </p:sp>
      <p:sp>
        <p:nvSpPr>
          <p:cNvPr id="3" name="Freeform 3"/>
          <p:cNvSpPr/>
          <p:nvPr/>
        </p:nvSpPr>
        <p:spPr>
          <a:xfrm>
            <a:off x="1028700" y="2957815"/>
            <a:ext cx="3335202" cy="3335202"/>
          </a:xfrm>
          <a:custGeom>
            <a:avLst/>
            <a:gdLst/>
            <a:ahLst/>
            <a:cxnLst/>
            <a:rect l="l" t="t" r="r" b="b"/>
            <a:pathLst>
              <a:path w="3335202" h="3335202">
                <a:moveTo>
                  <a:pt x="0" y="0"/>
                </a:moveTo>
                <a:lnTo>
                  <a:pt x="3335202" y="0"/>
                </a:lnTo>
                <a:lnTo>
                  <a:pt x="3335202" y="3335202"/>
                </a:lnTo>
                <a:lnTo>
                  <a:pt x="0" y="33352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64953" y="3932484"/>
            <a:ext cx="3262696" cy="1912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26"/>
              </a:lnSpc>
            </a:pPr>
            <a:r>
              <a:rPr lang="en-US" sz="2170" spc="-128" dirty="0">
                <a:solidFill>
                  <a:srgbClr val="FFFFFF"/>
                </a:solidFill>
                <a:latin typeface="Montserrat Extra-Bold Italics"/>
              </a:rPr>
              <a:t>Стратегическая диагностика</a:t>
            </a:r>
          </a:p>
          <a:p>
            <a:pPr algn="ctr">
              <a:lnSpc>
                <a:spcPts val="2126"/>
              </a:lnSpc>
            </a:pPr>
            <a:endParaRPr lang="en-US" sz="2170" spc="-128" dirty="0">
              <a:solidFill>
                <a:srgbClr val="FFFFFF"/>
              </a:solidFill>
              <a:latin typeface="Montserrat Extra-Bold Italics"/>
            </a:endParaRPr>
          </a:p>
          <a:p>
            <a:pPr algn="ctr">
              <a:lnSpc>
                <a:spcPts val="2126"/>
              </a:lnSpc>
            </a:pPr>
            <a:r>
              <a:rPr lang="en-US" sz="2170" spc="-128" dirty="0">
                <a:solidFill>
                  <a:srgbClr val="FFFFFF"/>
                </a:solidFill>
                <a:latin typeface="Montserrat Extra-Bold Italics"/>
              </a:rPr>
              <a:t>(</a:t>
            </a:r>
            <a:r>
              <a:rPr lang="en-US" sz="2170" spc="-128" dirty="0" err="1">
                <a:solidFill>
                  <a:srgbClr val="FFFFFF"/>
                </a:solidFill>
                <a:latin typeface="Montserrat Extra-Bold Italics"/>
              </a:rPr>
              <a:t>конкурентные</a:t>
            </a:r>
            <a:r>
              <a:rPr lang="en-US" sz="2170" spc="-128" dirty="0">
                <a:solidFill>
                  <a:srgbClr val="FFFFFF"/>
                </a:solidFill>
                <a:latin typeface="Montserrat Extra-Bold Italics"/>
              </a:rPr>
              <a:t> </a:t>
            </a:r>
            <a:r>
              <a:rPr lang="en-US" sz="2170" spc="-128" dirty="0" err="1">
                <a:solidFill>
                  <a:srgbClr val="FFFFFF"/>
                </a:solidFill>
                <a:latin typeface="Montserrat Extra-Bold Italics"/>
              </a:rPr>
              <a:t>преимущества</a:t>
            </a:r>
            <a:r>
              <a:rPr lang="en-US" sz="2170" spc="-128" dirty="0">
                <a:solidFill>
                  <a:srgbClr val="FFFFFF"/>
                </a:solidFill>
                <a:latin typeface="Montserrat Extra-Bold Italics"/>
              </a:rPr>
              <a:t> </a:t>
            </a:r>
            <a:r>
              <a:rPr lang="en-US" sz="2170" spc="-128" dirty="0" err="1">
                <a:solidFill>
                  <a:srgbClr val="FFFFFF"/>
                </a:solidFill>
                <a:latin typeface="Montserrat Extra-Bold Italics"/>
              </a:rPr>
              <a:t>поселка</a:t>
            </a:r>
            <a:r>
              <a:rPr lang="en-US" sz="2170" spc="-128" dirty="0">
                <a:solidFill>
                  <a:srgbClr val="FFFFFF"/>
                </a:solidFill>
                <a:latin typeface="Montserrat Extra-Bold Italics"/>
              </a:rPr>
              <a:t>)</a:t>
            </a:r>
          </a:p>
          <a:p>
            <a:pPr algn="ctr">
              <a:lnSpc>
                <a:spcPts val="2126"/>
              </a:lnSpc>
            </a:pPr>
            <a:endParaRPr lang="en-US" sz="2170" spc="-128" dirty="0">
              <a:solidFill>
                <a:srgbClr val="FFFFFF"/>
              </a:solidFill>
              <a:latin typeface="Montserrat Extra-Bold Italics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5166938" y="1189125"/>
            <a:ext cx="19252708" cy="822199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-3102043" y="4542532"/>
            <a:ext cx="18816521" cy="1188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14"/>
              </a:lnSpc>
            </a:pPr>
            <a:r>
              <a:rPr lang="en-US" sz="46442" spc="-2740">
                <a:solidFill>
                  <a:srgbClr val="263F6B">
                    <a:alpha val="14902"/>
                  </a:srgbClr>
                </a:solidFill>
                <a:latin typeface="Montserrat Extra-Bold Italics"/>
              </a:rPr>
              <a:t>1</a:t>
            </a:r>
          </a:p>
          <a:p>
            <a:pPr algn="ctr">
              <a:lnSpc>
                <a:spcPts val="45514"/>
              </a:lnSpc>
            </a:pPr>
            <a:endParaRPr lang="en-US" sz="46442" spc="-2740">
              <a:solidFill>
                <a:srgbClr val="263F6B">
                  <a:alpha val="14902"/>
                </a:srgbClr>
              </a:solidFill>
              <a:latin typeface="Montserrat Extra-Bold Itali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833067" y="1557620"/>
            <a:ext cx="11426233" cy="7853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49"/>
              </a:lnSpc>
            </a:pPr>
            <a:r>
              <a:rPr lang="en-US" sz="2439">
                <a:solidFill>
                  <a:srgbClr val="263F6B"/>
                </a:solidFill>
                <a:latin typeface="Montserrat Semi-Bold Bold Italics"/>
              </a:rPr>
              <a:t>Фактическое наличие научно-производственного комплекса, технологии и продукты которого соответствуют приоритетным направлениям научно-технологического развития и долговременный позитивный опыт успешного развития которого характеризуется:</a:t>
            </a:r>
          </a:p>
          <a:p>
            <a:pPr algn="just">
              <a:lnSpc>
                <a:spcPts val="2808"/>
              </a:lnSpc>
            </a:pPr>
            <a:endParaRPr lang="en-US" sz="2439">
              <a:solidFill>
                <a:srgbClr val="263F6B"/>
              </a:solidFill>
              <a:latin typeface="Montserrat Semi-Bold Bold Italics"/>
            </a:endParaRPr>
          </a:p>
          <a:p>
            <a:pPr marL="485106" lvl="1" indent="-242553" algn="just">
              <a:lnSpc>
                <a:spcPts val="2808"/>
              </a:lnSpc>
              <a:buFont typeface="Arial"/>
              <a:buChar char="•"/>
            </a:pPr>
            <a:r>
              <a:rPr lang="en-US" sz="2246">
                <a:solidFill>
                  <a:srgbClr val="263F6B"/>
                </a:solidFill>
                <a:latin typeface="Montserrat Semi-Bold"/>
              </a:rPr>
              <a:t>наличием научно-технологического задела в сфере агробиотехнологий;</a:t>
            </a:r>
          </a:p>
          <a:p>
            <a:pPr marL="485106" lvl="1" indent="-242553" algn="just">
              <a:lnSpc>
                <a:spcPts val="2808"/>
              </a:lnSpc>
              <a:buFont typeface="Arial"/>
              <a:buChar char="•"/>
            </a:pPr>
            <a:r>
              <a:rPr lang="en-US" sz="2246">
                <a:solidFill>
                  <a:srgbClr val="263F6B"/>
                </a:solidFill>
                <a:latin typeface="Montserrat Semi-Bold"/>
              </a:rPr>
              <a:t>наличием кадрового потенциала исследовательских институтов - лидеров по различным направлениям агробиотехнологий в стране, и по многим направлениям, продолжающих демонстрировать высокий уровень проводимых исследований;</a:t>
            </a:r>
          </a:p>
          <a:p>
            <a:pPr marL="485106" lvl="1" indent="-242553" algn="just">
              <a:lnSpc>
                <a:spcPts val="2808"/>
              </a:lnSpc>
              <a:buFont typeface="Arial"/>
              <a:buChar char="•"/>
            </a:pPr>
            <a:r>
              <a:rPr lang="en-US" sz="2246">
                <a:solidFill>
                  <a:srgbClr val="263F6B"/>
                </a:solidFill>
                <a:latin typeface="Montserrat Semi-Bold"/>
              </a:rPr>
              <a:t>возможностью использования и интеграции инновационных разработок и кадрового потенциала Краснообска с Сибирским федеральным научным центром РАН, системой высшего и послевузовского образования г. Новосибирска и других регионов Сибири;</a:t>
            </a:r>
          </a:p>
          <a:p>
            <a:pPr marL="485106" lvl="1" indent="-242553" algn="just">
              <a:lnSpc>
                <a:spcPts val="2808"/>
              </a:lnSpc>
              <a:buFont typeface="Arial"/>
              <a:buChar char="•"/>
            </a:pPr>
            <a:r>
              <a:rPr lang="en-US" sz="2246">
                <a:solidFill>
                  <a:srgbClr val="263F6B"/>
                </a:solidFill>
                <a:latin typeface="Montserrat Semi-Bold"/>
              </a:rPr>
              <a:t>наличием на территории производственных предприятий, производящих конкурентоспособную на российском рынке продукцию с использованием технологий СФНЦА, филиала ИЦИГ СО РАН и технологий мирового уровня</a:t>
            </a:r>
          </a:p>
          <a:p>
            <a:pPr algn="just">
              <a:lnSpc>
                <a:spcPts val="2522"/>
              </a:lnSpc>
            </a:pPr>
            <a:endParaRPr lang="en-US" sz="2246">
              <a:solidFill>
                <a:srgbClr val="263F6B"/>
              </a:solidFill>
              <a:latin typeface="Montserrat Semi-Bold"/>
            </a:endParaRP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2426570" y="5660325"/>
            <a:ext cx="1937332" cy="1937324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5134" r="-25134"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2426577" y="5660325"/>
            <a:ext cx="1937324" cy="1937324"/>
          </a:xfrm>
          <a:custGeom>
            <a:avLst/>
            <a:gdLst/>
            <a:ahLst/>
            <a:cxnLst/>
            <a:rect l="l" t="t" r="r" b="b"/>
            <a:pathLst>
              <a:path w="1937324" h="1937324">
                <a:moveTo>
                  <a:pt x="0" y="0"/>
                </a:moveTo>
                <a:lnTo>
                  <a:pt x="1937325" y="0"/>
                </a:lnTo>
                <a:lnTo>
                  <a:pt x="1937325" y="1937324"/>
                </a:lnTo>
                <a:lnTo>
                  <a:pt x="0" y="19373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A6A6A6">
              <a:alpha val="4706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-268392" y="9911126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4" name="AutoShape 4"/>
          <p:cNvSpPr/>
          <p:nvPr/>
        </p:nvSpPr>
        <p:spPr>
          <a:xfrm>
            <a:off x="0" y="-1000022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5" name="Freeform 5"/>
          <p:cNvSpPr/>
          <p:nvPr/>
        </p:nvSpPr>
        <p:spPr>
          <a:xfrm>
            <a:off x="558272" y="-1000022"/>
            <a:ext cx="17373600" cy="11282052"/>
          </a:xfrm>
          <a:custGeom>
            <a:avLst/>
            <a:gdLst/>
            <a:ahLst/>
            <a:cxnLst/>
            <a:rect l="l" t="t" r="r" b="b"/>
            <a:pathLst>
              <a:path w="12408424" h="9374223">
                <a:moveTo>
                  <a:pt x="0" y="0"/>
                </a:moveTo>
                <a:lnTo>
                  <a:pt x="12408424" y="0"/>
                </a:lnTo>
                <a:lnTo>
                  <a:pt x="12408424" y="9374224"/>
                </a:lnTo>
                <a:lnTo>
                  <a:pt x="0" y="93742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000000">
              <a:alpha val="6667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-578873" y="1290283"/>
            <a:ext cx="13655603" cy="78501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TextBox 4"/>
          <p:cNvSpPr txBox="1"/>
          <p:nvPr/>
        </p:nvSpPr>
        <p:spPr>
          <a:xfrm>
            <a:off x="-6950491" y="4497855"/>
            <a:ext cx="17965426" cy="1685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55"/>
              </a:lnSpc>
            </a:pPr>
            <a:r>
              <a:rPr lang="en-US" sz="44342" spc="-2616">
                <a:solidFill>
                  <a:srgbClr val="263F6B">
                    <a:alpha val="14902"/>
                  </a:srgbClr>
                </a:solidFill>
                <a:latin typeface="Montserrat Extra-Bold Italics"/>
              </a:rPr>
              <a:t>2</a:t>
            </a:r>
          </a:p>
          <a:p>
            <a:pPr algn="ctr">
              <a:lnSpc>
                <a:spcPts val="43455"/>
              </a:lnSpc>
            </a:pPr>
            <a:endParaRPr lang="en-US" sz="44342" spc="-2616">
              <a:solidFill>
                <a:srgbClr val="263F6B">
                  <a:alpha val="14902"/>
                </a:srgbClr>
              </a:solidFill>
              <a:latin typeface="Montserrat Extra-Bold Italics"/>
            </a:endParaRPr>
          </a:p>
          <a:p>
            <a:pPr algn="ctr">
              <a:lnSpc>
                <a:spcPts val="43455"/>
              </a:lnSpc>
            </a:pPr>
            <a:endParaRPr lang="en-US" sz="44342" spc="-2616">
              <a:solidFill>
                <a:srgbClr val="263F6B">
                  <a:alpha val="14902"/>
                </a:srgbClr>
              </a:solidFill>
              <a:latin typeface="Montserrat Extra-Bold Itali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1883858"/>
            <a:ext cx="11402539" cy="6851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23"/>
              </a:lnSpc>
            </a:pPr>
            <a:r>
              <a:rPr lang="en-US" sz="2738">
                <a:solidFill>
                  <a:srgbClr val="263F6B"/>
                </a:solidFill>
                <a:latin typeface="Montserrat Semi-Bold Bold Italics"/>
              </a:rPr>
              <a:t>Многолетний опыт существования территории МО как экспериментальной и поддерживающей уникальную среду, включающую:</a:t>
            </a:r>
          </a:p>
          <a:p>
            <a:pPr algn="just">
              <a:lnSpc>
                <a:spcPts val="3192"/>
              </a:lnSpc>
            </a:pPr>
            <a:endParaRPr lang="en-US" sz="2738">
              <a:solidFill>
                <a:srgbClr val="263F6B"/>
              </a:solidFill>
              <a:latin typeface="Montserrat Semi-Bold Bold Italics"/>
            </a:endParaRPr>
          </a:p>
          <a:p>
            <a:pPr marL="551474" lvl="1" indent="-275737" algn="just">
              <a:lnSpc>
                <a:spcPts val="3192"/>
              </a:lnSpc>
              <a:buFont typeface="Arial"/>
              <a:buChar char="•"/>
            </a:pPr>
            <a:r>
              <a:rPr lang="en-US" sz="2554">
                <a:solidFill>
                  <a:srgbClr val="263F6B"/>
                </a:solidFill>
                <a:latin typeface="Montserrat Semi-Bold"/>
              </a:rPr>
              <a:t>имущественный, в том числе научный, комплекс, созданный на основе передовых (на момент создания и проектирования) градостроительных решений концепции «Город-парк», рассчитанный на длительную перспективу эксплуатации;</a:t>
            </a:r>
          </a:p>
          <a:p>
            <a:pPr marL="551474" lvl="1" indent="-275737" algn="just">
              <a:lnSpc>
                <a:spcPts val="3192"/>
              </a:lnSpc>
              <a:buFont typeface="Arial"/>
              <a:buChar char="•"/>
            </a:pPr>
            <a:r>
              <a:rPr lang="en-US" sz="2554">
                <a:solidFill>
                  <a:srgbClr val="263F6B"/>
                </a:solidFill>
                <a:latin typeface="Montserrat Semi-Bold"/>
              </a:rPr>
              <a:t>высокоразвитую социальную инфраструктуру;</a:t>
            </a:r>
          </a:p>
          <a:p>
            <a:pPr marL="551474" lvl="1" indent="-275737" algn="just">
              <a:lnSpc>
                <a:spcPts val="3192"/>
              </a:lnSpc>
              <a:buFont typeface="Arial"/>
              <a:buChar char="•"/>
            </a:pPr>
            <a:r>
              <a:rPr lang="en-US" sz="2554">
                <a:solidFill>
                  <a:srgbClr val="263F6B"/>
                </a:solidFill>
                <a:latin typeface="Montserrat Semi-Bold"/>
              </a:rPr>
              <a:t>природно-рекреационные условия, дополняющие уникальное урбанистическое пространство живописной местностью с потенциальным выходом к реке Обь;</a:t>
            </a:r>
          </a:p>
          <a:p>
            <a:pPr marL="551474" lvl="1" indent="-275737" algn="just">
              <a:lnSpc>
                <a:spcPts val="3192"/>
              </a:lnSpc>
              <a:buFont typeface="Arial"/>
              <a:buChar char="•"/>
            </a:pPr>
            <a:r>
              <a:rPr lang="en-US" sz="2554">
                <a:solidFill>
                  <a:srgbClr val="263F6B"/>
                </a:solidFill>
                <a:latin typeface="Montserrat Semi-Bold"/>
              </a:rPr>
              <a:t>потенциал для дальнейших научных исследований в области рождения природоподобных технологий, созданных человеком, и их тиражирования. </a:t>
            </a:r>
          </a:p>
          <a:p>
            <a:pPr algn="just">
              <a:lnSpc>
                <a:spcPts val="2919"/>
              </a:lnSpc>
            </a:pPr>
            <a:endParaRPr lang="en-US" sz="2554">
              <a:solidFill>
                <a:srgbClr val="263F6B"/>
              </a:solidFill>
              <a:latin typeface="Montserrat Semi-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3626622" y="2770112"/>
            <a:ext cx="3632678" cy="3632678"/>
          </a:xfrm>
          <a:custGeom>
            <a:avLst/>
            <a:gdLst/>
            <a:ahLst/>
            <a:cxnLst/>
            <a:rect l="l" t="t" r="r" b="b"/>
            <a:pathLst>
              <a:path w="3632678" h="3632678">
                <a:moveTo>
                  <a:pt x="0" y="0"/>
                </a:moveTo>
                <a:lnTo>
                  <a:pt x="3632678" y="0"/>
                </a:lnTo>
                <a:lnTo>
                  <a:pt x="3632678" y="3632677"/>
                </a:lnTo>
                <a:lnTo>
                  <a:pt x="0" y="36326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3666108" y="3828315"/>
            <a:ext cx="3553706" cy="2086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6"/>
              </a:lnSpc>
            </a:pPr>
            <a:r>
              <a:rPr lang="en-US" sz="2363" spc="-139" dirty="0">
                <a:solidFill>
                  <a:srgbClr val="FFFFFF"/>
                </a:solidFill>
                <a:latin typeface="Montserrat Extra-Bold Italics"/>
              </a:rPr>
              <a:t>Стратегическая диагностика</a:t>
            </a:r>
          </a:p>
          <a:p>
            <a:pPr algn="ctr">
              <a:lnSpc>
                <a:spcPts val="2316"/>
              </a:lnSpc>
            </a:pPr>
            <a:endParaRPr lang="en-US" sz="2363" spc="-139" dirty="0">
              <a:solidFill>
                <a:srgbClr val="FFFFFF"/>
              </a:solidFill>
              <a:latin typeface="Montserrat Extra-Bold Italics"/>
            </a:endParaRPr>
          </a:p>
          <a:p>
            <a:pPr algn="ctr">
              <a:lnSpc>
                <a:spcPts val="2316"/>
              </a:lnSpc>
            </a:pPr>
            <a:r>
              <a:rPr lang="en-US" sz="2363" spc="-139" dirty="0">
                <a:solidFill>
                  <a:srgbClr val="FFFFFF"/>
                </a:solidFill>
                <a:latin typeface="Montserrat Extra-Bold Italics"/>
              </a:rPr>
              <a:t>(</a:t>
            </a:r>
            <a:r>
              <a:rPr lang="en-US" sz="2363" spc="-139" dirty="0" err="1">
                <a:solidFill>
                  <a:srgbClr val="FFFFFF"/>
                </a:solidFill>
                <a:latin typeface="Montserrat Extra-Bold Italics"/>
              </a:rPr>
              <a:t>конкурентные</a:t>
            </a:r>
            <a:r>
              <a:rPr lang="en-US" sz="2363" spc="-139" dirty="0">
                <a:solidFill>
                  <a:srgbClr val="FFFFFF"/>
                </a:solidFill>
                <a:latin typeface="Montserrat Extra-Bold Italics"/>
              </a:rPr>
              <a:t> </a:t>
            </a:r>
            <a:r>
              <a:rPr lang="en-US" sz="2363" spc="-139" dirty="0" err="1">
                <a:solidFill>
                  <a:srgbClr val="FFFFFF"/>
                </a:solidFill>
                <a:latin typeface="Montserrat Extra-Bold Italics"/>
              </a:rPr>
              <a:t>преимущества</a:t>
            </a:r>
            <a:r>
              <a:rPr lang="en-US" sz="2363" spc="-139" dirty="0">
                <a:solidFill>
                  <a:srgbClr val="FFFFFF"/>
                </a:solidFill>
                <a:latin typeface="Montserrat Extra-Bold Italics"/>
              </a:rPr>
              <a:t> </a:t>
            </a:r>
            <a:r>
              <a:rPr lang="en-US" sz="2363" spc="-139" dirty="0" err="1">
                <a:solidFill>
                  <a:srgbClr val="FFFFFF"/>
                </a:solidFill>
                <a:latin typeface="Montserrat Extra-Bold Italics"/>
              </a:rPr>
              <a:t>поселка</a:t>
            </a:r>
            <a:r>
              <a:rPr lang="en-US" sz="2363" spc="-139" dirty="0">
                <a:solidFill>
                  <a:srgbClr val="FFFFFF"/>
                </a:solidFill>
                <a:latin typeface="Montserrat Extra-Bold Italics"/>
              </a:rPr>
              <a:t>)</a:t>
            </a:r>
          </a:p>
          <a:p>
            <a:pPr algn="ctr">
              <a:lnSpc>
                <a:spcPts val="2316"/>
              </a:lnSpc>
            </a:pPr>
            <a:endParaRPr lang="en-US" sz="2363" spc="-139" dirty="0">
              <a:solidFill>
                <a:srgbClr val="FFFFFF"/>
              </a:solidFill>
              <a:latin typeface="Montserrat Extra-Bold Italics"/>
            </a:endParaRP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626622" y="5676263"/>
            <a:ext cx="2110128" cy="2110120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3629" r="-36957"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13590989" y="5676263"/>
            <a:ext cx="2110120" cy="2110120"/>
          </a:xfrm>
          <a:custGeom>
            <a:avLst/>
            <a:gdLst/>
            <a:ahLst/>
            <a:cxnLst/>
            <a:rect l="l" t="t" r="r" b="b"/>
            <a:pathLst>
              <a:path w="2110120" h="2110120">
                <a:moveTo>
                  <a:pt x="0" y="0"/>
                </a:moveTo>
                <a:lnTo>
                  <a:pt x="2110119" y="0"/>
                </a:lnTo>
                <a:lnTo>
                  <a:pt x="2110119" y="2110119"/>
                </a:lnTo>
                <a:lnTo>
                  <a:pt x="0" y="21101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000000">
              <a:alpha val="6667"/>
            </a:srgbClr>
          </a:solidFill>
        </p:spPr>
      </p:sp>
      <p:sp>
        <p:nvSpPr>
          <p:cNvPr id="3" name="Freeform 3"/>
          <p:cNvSpPr/>
          <p:nvPr/>
        </p:nvSpPr>
        <p:spPr>
          <a:xfrm>
            <a:off x="1028700" y="3273310"/>
            <a:ext cx="3619625" cy="3619625"/>
          </a:xfrm>
          <a:custGeom>
            <a:avLst/>
            <a:gdLst/>
            <a:ahLst/>
            <a:cxnLst/>
            <a:rect l="l" t="t" r="r" b="b"/>
            <a:pathLst>
              <a:path w="3619625" h="3619625">
                <a:moveTo>
                  <a:pt x="0" y="0"/>
                </a:moveTo>
                <a:lnTo>
                  <a:pt x="3619625" y="0"/>
                </a:lnTo>
                <a:lnTo>
                  <a:pt x="3619625" y="3619625"/>
                </a:lnTo>
                <a:lnTo>
                  <a:pt x="0" y="36196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68044" y="4327848"/>
            <a:ext cx="3540937" cy="207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8"/>
              </a:lnSpc>
            </a:pPr>
            <a:r>
              <a:rPr lang="en-US" sz="2355" spc="-138" dirty="0">
                <a:solidFill>
                  <a:srgbClr val="FFFFFF"/>
                </a:solidFill>
                <a:latin typeface="Montserrat Extra-Bold Italics"/>
              </a:rPr>
              <a:t>Стратегическая диагностика</a:t>
            </a:r>
          </a:p>
          <a:p>
            <a:pPr algn="ctr">
              <a:lnSpc>
                <a:spcPts val="2308"/>
              </a:lnSpc>
            </a:pPr>
            <a:endParaRPr lang="en-US" sz="2355" spc="-138" dirty="0">
              <a:solidFill>
                <a:srgbClr val="FFFFFF"/>
              </a:solidFill>
              <a:latin typeface="Montserrat Extra-Bold Italics"/>
            </a:endParaRPr>
          </a:p>
          <a:p>
            <a:pPr algn="ctr">
              <a:lnSpc>
                <a:spcPts val="2308"/>
              </a:lnSpc>
            </a:pPr>
            <a:r>
              <a:rPr lang="en-US" sz="2355" spc="-138" dirty="0">
                <a:solidFill>
                  <a:srgbClr val="FFFFFF"/>
                </a:solidFill>
                <a:latin typeface="Montserrat Extra-Bold Italics"/>
              </a:rPr>
              <a:t>(</a:t>
            </a:r>
            <a:r>
              <a:rPr lang="en-US" sz="2355" spc="-138" dirty="0" err="1">
                <a:solidFill>
                  <a:srgbClr val="FFFFFF"/>
                </a:solidFill>
                <a:latin typeface="Montserrat Extra-Bold Italics"/>
              </a:rPr>
              <a:t>конкурентные</a:t>
            </a:r>
            <a:r>
              <a:rPr lang="en-US" sz="2355" spc="-138" dirty="0">
                <a:solidFill>
                  <a:srgbClr val="FFFFFF"/>
                </a:solidFill>
                <a:latin typeface="Montserrat Extra-Bold Italics"/>
              </a:rPr>
              <a:t> </a:t>
            </a:r>
            <a:r>
              <a:rPr lang="en-US" sz="2355" spc="-138" dirty="0" err="1">
                <a:solidFill>
                  <a:srgbClr val="FFFFFF"/>
                </a:solidFill>
                <a:latin typeface="Montserrat Extra-Bold Italics"/>
              </a:rPr>
              <a:t>преимущества</a:t>
            </a:r>
            <a:r>
              <a:rPr lang="en-US" sz="2355" spc="-138" dirty="0">
                <a:solidFill>
                  <a:srgbClr val="FFFFFF"/>
                </a:solidFill>
                <a:latin typeface="Montserrat Extra-Bold Italics"/>
              </a:rPr>
              <a:t> </a:t>
            </a:r>
            <a:r>
              <a:rPr lang="en-US" sz="2355" spc="-138" dirty="0" err="1">
                <a:solidFill>
                  <a:srgbClr val="FFFFFF"/>
                </a:solidFill>
                <a:latin typeface="Montserrat Extra-Bold Italics"/>
              </a:rPr>
              <a:t>поселка</a:t>
            </a:r>
            <a:r>
              <a:rPr lang="en-US" sz="2355" spc="-138" dirty="0">
                <a:solidFill>
                  <a:srgbClr val="FFFFFF"/>
                </a:solidFill>
                <a:latin typeface="Montserrat Extra-Bold Italics"/>
              </a:rPr>
              <a:t>)</a:t>
            </a:r>
          </a:p>
          <a:p>
            <a:pPr algn="ctr">
              <a:lnSpc>
                <a:spcPts val="2308"/>
              </a:lnSpc>
            </a:pPr>
            <a:endParaRPr lang="en-US" sz="2355" spc="-138" dirty="0">
              <a:solidFill>
                <a:srgbClr val="FFFFFF"/>
              </a:solidFill>
              <a:latin typeface="Montserrat Extra-Bold Italics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5228086" y="1408200"/>
            <a:ext cx="18848660" cy="78501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-2200102" y="4615773"/>
            <a:ext cx="17965426" cy="5821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55"/>
              </a:lnSpc>
            </a:pPr>
            <a:r>
              <a:rPr lang="en-US" sz="44342" spc="-2616">
                <a:solidFill>
                  <a:srgbClr val="263F6B">
                    <a:alpha val="14902"/>
                  </a:srgbClr>
                </a:solidFill>
                <a:latin typeface="Montserrat Extra-Bold Italics"/>
              </a:rPr>
              <a:t>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851621" y="2281771"/>
            <a:ext cx="11407679" cy="6447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44"/>
              </a:lnSpc>
            </a:pPr>
            <a:r>
              <a:rPr lang="en-US" sz="3315">
                <a:solidFill>
                  <a:srgbClr val="263F6B"/>
                </a:solidFill>
                <a:latin typeface="Montserrat Semi-Bold Bold Italics"/>
              </a:rPr>
              <a:t>Экономические условия, демонстрирующие:</a:t>
            </a:r>
          </a:p>
          <a:p>
            <a:pPr algn="just">
              <a:lnSpc>
                <a:spcPts val="4144"/>
              </a:lnSpc>
            </a:pPr>
            <a:endParaRPr lang="en-US" sz="3315">
              <a:solidFill>
                <a:srgbClr val="263F6B"/>
              </a:solidFill>
              <a:latin typeface="Montserrat Semi-Bold Bold Italics"/>
            </a:endParaRPr>
          </a:p>
          <a:p>
            <a:pPr marL="674899" lvl="1" indent="-337449" algn="just">
              <a:lnSpc>
                <a:spcPts val="3907"/>
              </a:lnSpc>
              <a:buFont typeface="Arial"/>
              <a:buChar char="•"/>
            </a:pPr>
            <a:r>
              <a:rPr lang="en-US" sz="3125">
                <a:solidFill>
                  <a:srgbClr val="263F6B"/>
                </a:solidFill>
                <a:latin typeface="Montserrat Semi-Bold"/>
              </a:rPr>
              <a:t>стабильный вывод на российский рынок инновационной продукции аграрной отрасли;</a:t>
            </a:r>
          </a:p>
          <a:p>
            <a:pPr marL="674899" lvl="1" indent="-337449" algn="just">
              <a:lnSpc>
                <a:spcPts val="3907"/>
              </a:lnSpc>
              <a:buFont typeface="Arial"/>
              <a:buChar char="•"/>
            </a:pPr>
            <a:r>
              <a:rPr lang="en-US" sz="3125">
                <a:solidFill>
                  <a:srgbClr val="263F6B"/>
                </a:solidFill>
                <a:latin typeface="Montserrat Semi-Bold"/>
              </a:rPr>
              <a:t>стабильный рост численности населения (+ 36% за 10 последних лет), обусловленный естественным и миграционным приростом;</a:t>
            </a:r>
          </a:p>
          <a:p>
            <a:pPr marL="674899" lvl="1" indent="-337449" algn="just">
              <a:lnSpc>
                <a:spcPts val="3907"/>
              </a:lnSpc>
              <a:buFont typeface="Arial"/>
              <a:buChar char="•"/>
            </a:pPr>
            <a:r>
              <a:rPr lang="en-US" sz="3125">
                <a:solidFill>
                  <a:srgbClr val="263F6B"/>
                </a:solidFill>
                <a:latin typeface="Montserrat Semi-Bold"/>
              </a:rPr>
              <a:t>высокую инвестиционную привлекательность территории: в поселке реализованы и планируются к реализации крупные инвестиционные проекты, в том числе, в режиме муниципально-частного партнерства</a:t>
            </a:r>
          </a:p>
          <a:p>
            <a:pPr algn="just">
              <a:lnSpc>
                <a:spcPts val="3626"/>
              </a:lnSpc>
            </a:pPr>
            <a:endParaRPr lang="en-US" sz="3125">
              <a:solidFill>
                <a:srgbClr val="263F6B"/>
              </a:solidFill>
              <a:latin typeface="Montserrat Semi-Bold"/>
            </a:endParaRP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2545779" y="6206288"/>
            <a:ext cx="2102546" cy="2102538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4999" r="-24999"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2545779" y="6206288"/>
            <a:ext cx="2102538" cy="2102538"/>
          </a:xfrm>
          <a:custGeom>
            <a:avLst/>
            <a:gdLst/>
            <a:ahLst/>
            <a:cxnLst/>
            <a:rect l="l" t="t" r="r" b="b"/>
            <a:pathLst>
              <a:path w="2102538" h="2102538">
                <a:moveTo>
                  <a:pt x="0" y="0"/>
                </a:moveTo>
                <a:lnTo>
                  <a:pt x="2102537" y="0"/>
                </a:lnTo>
                <a:lnTo>
                  <a:pt x="2102537" y="2102537"/>
                </a:lnTo>
                <a:lnTo>
                  <a:pt x="0" y="21025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A6A6A6">
              <a:alpha val="4706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-268392" y="9911126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4" name="AutoShape 4"/>
          <p:cNvSpPr/>
          <p:nvPr/>
        </p:nvSpPr>
        <p:spPr>
          <a:xfrm>
            <a:off x="0" y="-1000022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grpSp>
        <p:nvGrpSpPr>
          <p:cNvPr id="5" name="Group 5"/>
          <p:cNvGrpSpPr/>
          <p:nvPr/>
        </p:nvGrpSpPr>
        <p:grpSpPr>
          <a:xfrm>
            <a:off x="1888984" y="3597072"/>
            <a:ext cx="15370316" cy="1894280"/>
            <a:chOff x="0" y="0"/>
            <a:chExt cx="4820015" cy="5940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0015" cy="594032"/>
            </a:xfrm>
            <a:custGeom>
              <a:avLst/>
              <a:gdLst/>
              <a:ahLst/>
              <a:cxnLst/>
              <a:rect l="l" t="t" r="r" b="b"/>
              <a:pathLst>
                <a:path w="4820015" h="594032">
                  <a:moveTo>
                    <a:pt x="0" y="0"/>
                  </a:moveTo>
                  <a:lnTo>
                    <a:pt x="4820015" y="0"/>
                  </a:lnTo>
                  <a:lnTo>
                    <a:pt x="4820015" y="594032"/>
                  </a:lnTo>
                  <a:lnTo>
                    <a:pt x="0" y="594032"/>
                  </a:lnTo>
                  <a:close/>
                </a:path>
              </a:pathLst>
            </a:custGeom>
            <a:solidFill>
              <a:srgbClr val="263F6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63558" y="5970848"/>
            <a:ext cx="15495742" cy="1894280"/>
            <a:chOff x="0" y="0"/>
            <a:chExt cx="4859348" cy="5940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59348" cy="594032"/>
            </a:xfrm>
            <a:custGeom>
              <a:avLst/>
              <a:gdLst/>
              <a:ahLst/>
              <a:cxnLst/>
              <a:rect l="l" t="t" r="r" b="b"/>
              <a:pathLst>
                <a:path w="4859348" h="594032">
                  <a:moveTo>
                    <a:pt x="0" y="0"/>
                  </a:moveTo>
                  <a:lnTo>
                    <a:pt x="4859348" y="0"/>
                  </a:lnTo>
                  <a:lnTo>
                    <a:pt x="4859348" y="594032"/>
                  </a:lnTo>
                  <a:lnTo>
                    <a:pt x="0" y="594032"/>
                  </a:lnTo>
                  <a:close/>
                </a:path>
              </a:pathLst>
            </a:custGeom>
            <a:solidFill>
              <a:srgbClr val="263F6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40629" y="3395856"/>
            <a:ext cx="2296711" cy="229671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63F6B"/>
            </a:solidFill>
            <a:ln w="38100">
              <a:solidFill>
                <a:srgbClr val="FFFFFF"/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40629" y="5769633"/>
            <a:ext cx="2296711" cy="229671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63F6B"/>
            </a:solidFill>
            <a:ln w="38100">
              <a:solidFill>
                <a:srgbClr val="FFFFFF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273311" y="4165852"/>
            <a:ext cx="1231346" cy="756718"/>
          </a:xfrm>
          <a:custGeom>
            <a:avLst/>
            <a:gdLst/>
            <a:ahLst/>
            <a:cxnLst/>
            <a:rect l="l" t="t" r="r" b="b"/>
            <a:pathLst>
              <a:path w="1231346" h="756718">
                <a:moveTo>
                  <a:pt x="0" y="0"/>
                </a:moveTo>
                <a:lnTo>
                  <a:pt x="1231346" y="0"/>
                </a:lnTo>
                <a:lnTo>
                  <a:pt x="1231346" y="756719"/>
                </a:lnTo>
                <a:lnTo>
                  <a:pt x="0" y="756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28315" y="6557687"/>
            <a:ext cx="721337" cy="720603"/>
          </a:xfrm>
          <a:custGeom>
            <a:avLst/>
            <a:gdLst/>
            <a:ahLst/>
            <a:cxnLst/>
            <a:rect l="l" t="t" r="r" b="b"/>
            <a:pathLst>
              <a:path w="721337" h="720603">
                <a:moveTo>
                  <a:pt x="0" y="0"/>
                </a:moveTo>
                <a:lnTo>
                  <a:pt x="721338" y="0"/>
                </a:lnTo>
                <a:lnTo>
                  <a:pt x="721338" y="720602"/>
                </a:lnTo>
                <a:lnTo>
                  <a:pt x="0" y="7206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028700" y="1123950"/>
            <a:ext cx="8352487" cy="1595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82"/>
              </a:lnSpc>
            </a:pPr>
            <a:r>
              <a:rPr lang="en-US" sz="4268" spc="-251" dirty="0">
                <a:solidFill>
                  <a:srgbClr val="263F6B"/>
                </a:solidFill>
                <a:latin typeface="Montserrat Extra-Bold Italics"/>
              </a:rPr>
              <a:t>Стратегическая диагностика (</a:t>
            </a:r>
            <a:r>
              <a:rPr lang="en-US" sz="4268" spc="-251" dirty="0" err="1">
                <a:solidFill>
                  <a:srgbClr val="263F6B"/>
                </a:solidFill>
                <a:latin typeface="Montserrat Extra-Bold Italics"/>
              </a:rPr>
              <a:t>проблемы</a:t>
            </a:r>
            <a:r>
              <a:rPr lang="en-US" sz="4268" spc="-251" dirty="0">
                <a:solidFill>
                  <a:srgbClr val="263F6B"/>
                </a:solidFill>
                <a:latin typeface="Montserrat Extra-Bold Italics"/>
              </a:rPr>
              <a:t> СЭР)</a:t>
            </a:r>
          </a:p>
          <a:p>
            <a:pPr>
              <a:lnSpc>
                <a:spcPts val="4182"/>
              </a:lnSpc>
            </a:pPr>
            <a:endParaRPr lang="en-US" sz="4268" spc="-251" dirty="0">
              <a:solidFill>
                <a:srgbClr val="263F6B"/>
              </a:solidFill>
              <a:latin typeface="Montserrat Extra-Bold Italic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457601" y="3828349"/>
            <a:ext cx="13249830" cy="1738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 spc="39">
                <a:solidFill>
                  <a:srgbClr val="FFFFFF"/>
                </a:solidFill>
                <a:latin typeface="Montserrat Bold"/>
              </a:rPr>
              <a:t>Отсутствие интеграции и взаимодействия предприятий и организаций, профильных для НПК наукограда, недостаточная собственная инвестиционная активность предприятий всех форм собственности, недостаточное использование инструментов государственной поддержки во всех сферах деятельности поселка; </a:t>
            </a:r>
          </a:p>
          <a:p>
            <a:pPr algn="ctr">
              <a:lnSpc>
                <a:spcPts val="2799"/>
              </a:lnSpc>
            </a:pPr>
            <a:endParaRPr lang="en-US" sz="1999" spc="39">
              <a:solidFill>
                <a:srgbClr val="FFFFFF"/>
              </a:solidFill>
              <a:latin typeface="Montserrat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457601" y="6418992"/>
            <a:ext cx="13249830" cy="1189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9"/>
              </a:lnSpc>
            </a:pPr>
            <a:r>
              <a:rPr lang="en-US" sz="2299" spc="45">
                <a:solidFill>
                  <a:srgbClr val="FFFFFF"/>
                </a:solidFill>
                <a:latin typeface="Montserrat Bold"/>
              </a:rPr>
              <a:t>Отсутствие институтов, выполняющих роль системного интегратора научно-производственной кооперации по профилю развития поселка как наукограда; </a:t>
            </a:r>
          </a:p>
          <a:p>
            <a:pPr algn="ctr">
              <a:lnSpc>
                <a:spcPts val="3219"/>
              </a:lnSpc>
            </a:pPr>
            <a:endParaRPr lang="en-US" sz="2299" spc="45">
              <a:solidFill>
                <a:srgbClr val="FFFFFF"/>
              </a:solidFill>
              <a:latin typeface="Montserrat 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A6A6A6">
              <a:alpha val="4706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-268392" y="9911126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4" name="AutoShape 4"/>
          <p:cNvSpPr/>
          <p:nvPr/>
        </p:nvSpPr>
        <p:spPr>
          <a:xfrm>
            <a:off x="0" y="-1000022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grpSp>
        <p:nvGrpSpPr>
          <p:cNvPr id="5" name="Group 5"/>
          <p:cNvGrpSpPr/>
          <p:nvPr/>
        </p:nvGrpSpPr>
        <p:grpSpPr>
          <a:xfrm>
            <a:off x="2001856" y="3109997"/>
            <a:ext cx="15257444" cy="2741667"/>
            <a:chOff x="0" y="0"/>
            <a:chExt cx="5646002" cy="101455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646001" cy="1014551"/>
            </a:xfrm>
            <a:custGeom>
              <a:avLst/>
              <a:gdLst/>
              <a:ahLst/>
              <a:cxnLst/>
              <a:rect l="l" t="t" r="r" b="b"/>
              <a:pathLst>
                <a:path w="5646001" h="1014551">
                  <a:moveTo>
                    <a:pt x="0" y="0"/>
                  </a:moveTo>
                  <a:lnTo>
                    <a:pt x="5646001" y="0"/>
                  </a:lnTo>
                  <a:lnTo>
                    <a:pt x="5646001" y="1014551"/>
                  </a:lnTo>
                  <a:lnTo>
                    <a:pt x="0" y="1014551"/>
                  </a:lnTo>
                  <a:close/>
                </a:path>
              </a:pathLst>
            </a:custGeom>
            <a:solidFill>
              <a:srgbClr val="263F6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34175" y="3109997"/>
            <a:ext cx="2741667" cy="274166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63F6B"/>
            </a:solidFill>
            <a:ln w="38100">
              <a:solidFill>
                <a:srgbClr val="FFFFFF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98221" y="3974044"/>
            <a:ext cx="1013575" cy="1013575"/>
          </a:xfrm>
          <a:custGeom>
            <a:avLst/>
            <a:gdLst/>
            <a:ahLst/>
            <a:cxnLst/>
            <a:rect l="l" t="t" r="r" b="b"/>
            <a:pathLst>
              <a:path w="1013575" h="1013575">
                <a:moveTo>
                  <a:pt x="0" y="0"/>
                </a:moveTo>
                <a:lnTo>
                  <a:pt x="1013575" y="0"/>
                </a:lnTo>
                <a:lnTo>
                  <a:pt x="1013575" y="1013574"/>
                </a:lnTo>
                <a:lnTo>
                  <a:pt x="0" y="1013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28700" y="1123950"/>
            <a:ext cx="8352487" cy="1595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82"/>
              </a:lnSpc>
            </a:pPr>
            <a:r>
              <a:rPr lang="en-US" sz="4268" spc="-251" dirty="0">
                <a:solidFill>
                  <a:srgbClr val="263F6B"/>
                </a:solidFill>
                <a:latin typeface="Montserrat Extra-Bold Italics"/>
              </a:rPr>
              <a:t>Стратегическая диагностика (</a:t>
            </a:r>
            <a:r>
              <a:rPr lang="en-US" sz="4268" spc="-251" dirty="0" err="1">
                <a:solidFill>
                  <a:srgbClr val="263F6B"/>
                </a:solidFill>
                <a:latin typeface="Montserrat Extra-Bold Italics"/>
              </a:rPr>
              <a:t>проблемы</a:t>
            </a:r>
            <a:r>
              <a:rPr lang="en-US" sz="4268" spc="-251" dirty="0">
                <a:solidFill>
                  <a:srgbClr val="263F6B"/>
                </a:solidFill>
                <a:latin typeface="Montserrat Extra-Bold Italics"/>
              </a:rPr>
              <a:t> СЭР)</a:t>
            </a:r>
          </a:p>
          <a:p>
            <a:pPr>
              <a:lnSpc>
                <a:spcPts val="4182"/>
              </a:lnSpc>
            </a:pPr>
            <a:endParaRPr lang="en-US" sz="4268" spc="-251" dirty="0">
              <a:solidFill>
                <a:srgbClr val="263F6B"/>
              </a:solidFill>
              <a:latin typeface="Montserrat Extra-Bold Itali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893499" y="3406432"/>
            <a:ext cx="13018764" cy="2323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49"/>
              </a:lnSpc>
            </a:pPr>
            <a:r>
              <a:rPr lang="en-US" sz="1892" spc="37">
                <a:solidFill>
                  <a:srgbClr val="FFFFFF"/>
                </a:solidFill>
                <a:latin typeface="Montserrat Bold"/>
              </a:rPr>
              <a:t>Не достаточное взаимодействие органов управления публично-правовых образований всех уровней при определении направлений развития поселка, в том числе отсутствие полной и достоверной информации о состоянии и планах по развитию потенциала и инфраструктуры научно-исследовательского комплекса (государственный заказ на исследования, продукты, услуги и разработанные технологии и пр.), не позволяющее проводить и формировать политику поддержки в данной сфере со стороны органов региональной и местной власти.</a:t>
            </a:r>
          </a:p>
          <a:p>
            <a:pPr algn="ctr">
              <a:lnSpc>
                <a:spcPts val="2649"/>
              </a:lnSpc>
            </a:pPr>
            <a:endParaRPr lang="en-US" sz="1892" spc="37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2157029" y="6198300"/>
            <a:ext cx="15102271" cy="1861246"/>
            <a:chOff x="0" y="0"/>
            <a:chExt cx="4820015" cy="59403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20015" cy="594032"/>
            </a:xfrm>
            <a:custGeom>
              <a:avLst/>
              <a:gdLst/>
              <a:ahLst/>
              <a:cxnLst/>
              <a:rect l="l" t="t" r="r" b="b"/>
              <a:pathLst>
                <a:path w="4820015" h="594032">
                  <a:moveTo>
                    <a:pt x="0" y="0"/>
                  </a:moveTo>
                  <a:lnTo>
                    <a:pt x="4820015" y="0"/>
                  </a:lnTo>
                  <a:lnTo>
                    <a:pt x="4820015" y="594032"/>
                  </a:lnTo>
                  <a:lnTo>
                    <a:pt x="0" y="594032"/>
                  </a:lnTo>
                  <a:close/>
                </a:path>
              </a:pathLst>
            </a:custGeom>
            <a:solidFill>
              <a:srgbClr val="263F6B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6000594"/>
            <a:ext cx="2256658" cy="2256658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63F6B"/>
            </a:solidFill>
            <a:ln w="38100">
              <a:solidFill>
                <a:srgbClr val="FFFFFF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774823" y="6743469"/>
            <a:ext cx="764411" cy="708036"/>
          </a:xfrm>
          <a:custGeom>
            <a:avLst/>
            <a:gdLst/>
            <a:ahLst/>
            <a:cxnLst/>
            <a:rect l="l" t="t" r="r" b="b"/>
            <a:pathLst>
              <a:path w="764411" h="708036">
                <a:moveTo>
                  <a:pt x="0" y="0"/>
                </a:moveTo>
                <a:lnTo>
                  <a:pt x="764412" y="0"/>
                </a:lnTo>
                <a:lnTo>
                  <a:pt x="764412" y="708036"/>
                </a:lnTo>
                <a:lnTo>
                  <a:pt x="0" y="7080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3893499" y="6385065"/>
            <a:ext cx="13018764" cy="1717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50"/>
              </a:lnSpc>
            </a:pPr>
            <a:r>
              <a:rPr lang="en-US" sz="1964" spc="39">
                <a:solidFill>
                  <a:srgbClr val="FFFFFF"/>
                </a:solidFill>
                <a:latin typeface="Montserrat Bold"/>
              </a:rPr>
              <a:t>Системные экологические проблемы и риски, обусловленные антропогенными факторами – отсутствием сбалансированных планировочных решений в последние годы, нерегулируемой хозяйственной деятельностью, в том числе в природоохранных зонах и зонах планировочных ограничений.</a:t>
            </a:r>
          </a:p>
          <a:p>
            <a:pPr algn="ctr">
              <a:lnSpc>
                <a:spcPts val="2750"/>
              </a:lnSpc>
            </a:pPr>
            <a:endParaRPr lang="en-US" sz="1964" spc="39">
              <a:solidFill>
                <a:srgbClr val="FFFFFF"/>
              </a:solidFill>
              <a:latin typeface="Montserrat 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A6A6A6">
              <a:alpha val="4706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-268392" y="9911126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4" name="AutoShape 4"/>
          <p:cNvSpPr/>
          <p:nvPr/>
        </p:nvSpPr>
        <p:spPr>
          <a:xfrm>
            <a:off x="0" y="-1000022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grpSp>
        <p:nvGrpSpPr>
          <p:cNvPr id="5" name="Group 5"/>
          <p:cNvGrpSpPr/>
          <p:nvPr/>
        </p:nvGrpSpPr>
        <p:grpSpPr>
          <a:xfrm>
            <a:off x="1771384" y="3454721"/>
            <a:ext cx="15487916" cy="1908774"/>
            <a:chOff x="0" y="0"/>
            <a:chExt cx="4820015" cy="5940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0015" cy="594032"/>
            </a:xfrm>
            <a:custGeom>
              <a:avLst/>
              <a:gdLst/>
              <a:ahLst/>
              <a:cxnLst/>
              <a:rect l="l" t="t" r="r" b="b"/>
              <a:pathLst>
                <a:path w="4820015" h="594032">
                  <a:moveTo>
                    <a:pt x="0" y="0"/>
                  </a:moveTo>
                  <a:lnTo>
                    <a:pt x="4820015" y="0"/>
                  </a:lnTo>
                  <a:lnTo>
                    <a:pt x="4820015" y="594032"/>
                  </a:lnTo>
                  <a:lnTo>
                    <a:pt x="0" y="594032"/>
                  </a:lnTo>
                  <a:close/>
                </a:path>
              </a:pathLst>
            </a:custGeom>
            <a:solidFill>
              <a:srgbClr val="263F6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71384" y="5910401"/>
            <a:ext cx="15487916" cy="1908774"/>
            <a:chOff x="0" y="0"/>
            <a:chExt cx="4820015" cy="5940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20015" cy="594032"/>
            </a:xfrm>
            <a:custGeom>
              <a:avLst/>
              <a:gdLst/>
              <a:ahLst/>
              <a:cxnLst/>
              <a:rect l="l" t="t" r="r" b="b"/>
              <a:pathLst>
                <a:path w="4820015" h="594032">
                  <a:moveTo>
                    <a:pt x="0" y="0"/>
                  </a:moveTo>
                  <a:lnTo>
                    <a:pt x="4820015" y="0"/>
                  </a:lnTo>
                  <a:lnTo>
                    <a:pt x="4820015" y="594032"/>
                  </a:lnTo>
                  <a:lnTo>
                    <a:pt x="0" y="594032"/>
                  </a:lnTo>
                  <a:close/>
                </a:path>
              </a:pathLst>
            </a:custGeom>
            <a:solidFill>
              <a:srgbClr val="263F6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40629" y="5625875"/>
            <a:ext cx="2314283" cy="231428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63F6B"/>
            </a:solidFill>
            <a:ln w="38100">
              <a:solidFill>
                <a:srgbClr val="FFFFFF"/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40629" y="3251966"/>
            <a:ext cx="2314283" cy="2314283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63F6B"/>
            </a:solidFill>
            <a:ln w="38100">
              <a:solidFill>
                <a:srgbClr val="FFFFFF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412227" y="4059201"/>
            <a:ext cx="877508" cy="699813"/>
          </a:xfrm>
          <a:custGeom>
            <a:avLst/>
            <a:gdLst/>
            <a:ahLst/>
            <a:cxnLst/>
            <a:rect l="l" t="t" r="r" b="b"/>
            <a:pathLst>
              <a:path w="877508" h="699813">
                <a:moveTo>
                  <a:pt x="0" y="0"/>
                </a:moveTo>
                <a:lnTo>
                  <a:pt x="877509" y="0"/>
                </a:lnTo>
                <a:lnTo>
                  <a:pt x="877509" y="699813"/>
                </a:lnTo>
                <a:lnTo>
                  <a:pt x="0" y="6998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05805" y="6307433"/>
            <a:ext cx="788602" cy="951165"/>
          </a:xfrm>
          <a:custGeom>
            <a:avLst/>
            <a:gdLst/>
            <a:ahLst/>
            <a:cxnLst/>
            <a:rect l="l" t="t" r="r" b="b"/>
            <a:pathLst>
              <a:path w="788602" h="951165">
                <a:moveTo>
                  <a:pt x="0" y="0"/>
                </a:moveTo>
                <a:lnTo>
                  <a:pt x="788602" y="0"/>
                </a:lnTo>
                <a:lnTo>
                  <a:pt x="788602" y="951166"/>
                </a:lnTo>
                <a:lnTo>
                  <a:pt x="0" y="9511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028700" y="1123950"/>
            <a:ext cx="8352487" cy="1595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82"/>
              </a:lnSpc>
            </a:pPr>
            <a:r>
              <a:rPr lang="en-US" sz="4268" spc="-251" dirty="0">
                <a:solidFill>
                  <a:srgbClr val="263F6B"/>
                </a:solidFill>
                <a:latin typeface="Montserrat Extra-Bold Italics"/>
              </a:rPr>
              <a:t>Стратегическая диагностика (</a:t>
            </a:r>
            <a:r>
              <a:rPr lang="en-US" sz="4268" spc="-251" dirty="0" err="1">
                <a:solidFill>
                  <a:srgbClr val="263F6B"/>
                </a:solidFill>
                <a:latin typeface="Montserrat Extra-Bold Italics"/>
              </a:rPr>
              <a:t>проблемы</a:t>
            </a:r>
            <a:r>
              <a:rPr lang="en-US" sz="4268" spc="-251" dirty="0">
                <a:solidFill>
                  <a:srgbClr val="263F6B"/>
                </a:solidFill>
                <a:latin typeface="Montserrat Extra-Bold Italics"/>
              </a:rPr>
              <a:t> СЭР)</a:t>
            </a:r>
          </a:p>
          <a:p>
            <a:pPr>
              <a:lnSpc>
                <a:spcPts val="4182"/>
              </a:lnSpc>
            </a:pPr>
            <a:endParaRPr lang="en-US" sz="4268" spc="-251" dirty="0">
              <a:solidFill>
                <a:srgbClr val="263F6B"/>
              </a:solidFill>
              <a:latin typeface="Montserrat Extra-Bold Italic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478389" y="6315796"/>
            <a:ext cx="12887790" cy="1059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20"/>
              </a:lnSpc>
            </a:pPr>
            <a:r>
              <a:rPr lang="en-US" sz="2014" spc="40">
                <a:solidFill>
                  <a:srgbClr val="FFFFFF"/>
                </a:solidFill>
                <a:latin typeface="Montserrat Bold"/>
              </a:rPr>
              <a:t>Системные проблемы коммунальной инфраструктуры: недостаточная для развития мощность систем теплоснабжения и электроснабжения, высокая степень изношенности объектов инженерной инфраструктуры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478389" y="3839924"/>
            <a:ext cx="13351205" cy="1059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20"/>
              </a:lnSpc>
            </a:pPr>
            <a:r>
              <a:rPr lang="en-US" sz="2014" spc="40">
                <a:solidFill>
                  <a:srgbClr val="FFFFFF"/>
                </a:solidFill>
                <a:latin typeface="Montserrat Bold"/>
              </a:rPr>
              <a:t>Недостаточная внешняя транспортная доступность поселка, наличие неэффективно используемых территорий соседних муниципальных образований, несбалансированное освоение рекреационной полосы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A6A6A6">
              <a:alpha val="4706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-268392" y="9911126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4" name="AutoShape 4"/>
          <p:cNvSpPr/>
          <p:nvPr/>
        </p:nvSpPr>
        <p:spPr>
          <a:xfrm>
            <a:off x="0" y="-1000022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grpSp>
        <p:nvGrpSpPr>
          <p:cNvPr id="5" name="Group 5"/>
          <p:cNvGrpSpPr/>
          <p:nvPr/>
        </p:nvGrpSpPr>
        <p:grpSpPr>
          <a:xfrm>
            <a:off x="1888984" y="3438471"/>
            <a:ext cx="15370316" cy="1894280"/>
            <a:chOff x="0" y="0"/>
            <a:chExt cx="4820015" cy="5940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0015" cy="594032"/>
            </a:xfrm>
            <a:custGeom>
              <a:avLst/>
              <a:gdLst/>
              <a:ahLst/>
              <a:cxnLst/>
              <a:rect l="l" t="t" r="r" b="b"/>
              <a:pathLst>
                <a:path w="4820015" h="594032">
                  <a:moveTo>
                    <a:pt x="0" y="0"/>
                  </a:moveTo>
                  <a:lnTo>
                    <a:pt x="4820015" y="0"/>
                  </a:lnTo>
                  <a:lnTo>
                    <a:pt x="4820015" y="594032"/>
                  </a:lnTo>
                  <a:lnTo>
                    <a:pt x="0" y="594032"/>
                  </a:lnTo>
                  <a:close/>
                </a:path>
              </a:pathLst>
            </a:custGeom>
            <a:solidFill>
              <a:srgbClr val="263F6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63558" y="5735182"/>
            <a:ext cx="15370316" cy="1894280"/>
            <a:chOff x="0" y="0"/>
            <a:chExt cx="4820015" cy="5940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20015" cy="594032"/>
            </a:xfrm>
            <a:custGeom>
              <a:avLst/>
              <a:gdLst/>
              <a:ahLst/>
              <a:cxnLst/>
              <a:rect l="l" t="t" r="r" b="b"/>
              <a:pathLst>
                <a:path w="4820015" h="594032">
                  <a:moveTo>
                    <a:pt x="0" y="0"/>
                  </a:moveTo>
                  <a:lnTo>
                    <a:pt x="4820015" y="0"/>
                  </a:lnTo>
                  <a:lnTo>
                    <a:pt x="4820015" y="594032"/>
                  </a:lnTo>
                  <a:lnTo>
                    <a:pt x="0" y="594032"/>
                  </a:lnTo>
                  <a:close/>
                </a:path>
              </a:pathLst>
            </a:custGeom>
            <a:solidFill>
              <a:srgbClr val="263F6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40629" y="3237256"/>
            <a:ext cx="2296711" cy="229671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63F6B"/>
            </a:solidFill>
            <a:ln w="38100">
              <a:solidFill>
                <a:srgbClr val="FFFFFF"/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40629" y="5533967"/>
            <a:ext cx="2296711" cy="229671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63F6B"/>
            </a:solidFill>
            <a:ln w="38100">
              <a:solidFill>
                <a:srgbClr val="FFFFFF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362606" y="4073621"/>
            <a:ext cx="1052756" cy="568488"/>
          </a:xfrm>
          <a:custGeom>
            <a:avLst/>
            <a:gdLst/>
            <a:ahLst/>
            <a:cxnLst/>
            <a:rect l="l" t="t" r="r" b="b"/>
            <a:pathLst>
              <a:path w="1052756" h="568488">
                <a:moveTo>
                  <a:pt x="0" y="0"/>
                </a:moveTo>
                <a:lnTo>
                  <a:pt x="1052756" y="0"/>
                </a:lnTo>
                <a:lnTo>
                  <a:pt x="1052756" y="568489"/>
                </a:lnTo>
                <a:lnTo>
                  <a:pt x="0" y="5684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499995" y="6244946"/>
            <a:ext cx="755938" cy="765683"/>
          </a:xfrm>
          <a:custGeom>
            <a:avLst/>
            <a:gdLst/>
            <a:ahLst/>
            <a:cxnLst/>
            <a:rect l="l" t="t" r="r" b="b"/>
            <a:pathLst>
              <a:path w="755938" h="765683">
                <a:moveTo>
                  <a:pt x="0" y="0"/>
                </a:moveTo>
                <a:lnTo>
                  <a:pt x="755938" y="0"/>
                </a:lnTo>
                <a:lnTo>
                  <a:pt x="755938" y="765683"/>
                </a:lnTo>
                <a:lnTo>
                  <a:pt x="0" y="7656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3457601" y="3954448"/>
            <a:ext cx="13249830" cy="687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 spc="39">
                <a:solidFill>
                  <a:srgbClr val="FFFFFF"/>
                </a:solidFill>
                <a:latin typeface="Montserrat Bold"/>
              </a:rPr>
              <a:t>Высокая, приближающаяся к предельной, нагрузка на социальную инфраструктуру, развитие которой не успевает за ростом численности населения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457601" y="6126696"/>
            <a:ext cx="13249830" cy="1397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 spc="39">
                <a:solidFill>
                  <a:srgbClr val="FFFFFF"/>
                </a:solidFill>
                <a:latin typeface="Montserrat Bold"/>
              </a:rPr>
              <a:t>Системные недостатки стратегического управления, в том числе из-за недостаточной согласованности стратегических приоритетов развития поселка между публично-правовыми образованиями, влияющими на его развитие</a:t>
            </a:r>
          </a:p>
          <a:p>
            <a:pPr>
              <a:lnSpc>
                <a:spcPts val="2799"/>
              </a:lnSpc>
            </a:pPr>
            <a:endParaRPr lang="en-US" sz="1999" spc="39">
              <a:solidFill>
                <a:srgbClr val="FFFFFF"/>
              </a:solidFill>
              <a:latin typeface="Montserrat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28700" y="1123950"/>
            <a:ext cx="8352487" cy="1595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82"/>
              </a:lnSpc>
            </a:pPr>
            <a:r>
              <a:rPr lang="en-US" sz="4268" spc="-251" dirty="0">
                <a:solidFill>
                  <a:srgbClr val="263F6B"/>
                </a:solidFill>
                <a:latin typeface="Montserrat Extra-Bold Italics"/>
              </a:rPr>
              <a:t>Стратегическая диагностика (</a:t>
            </a:r>
            <a:r>
              <a:rPr lang="en-US" sz="4268" spc="-251" dirty="0" err="1">
                <a:solidFill>
                  <a:srgbClr val="263F6B"/>
                </a:solidFill>
                <a:latin typeface="Montserrat Extra-Bold Italics"/>
              </a:rPr>
              <a:t>проблемы</a:t>
            </a:r>
            <a:r>
              <a:rPr lang="en-US" sz="4268" spc="-251" dirty="0">
                <a:solidFill>
                  <a:srgbClr val="263F6B"/>
                </a:solidFill>
                <a:latin typeface="Montserrat Extra-Bold Italics"/>
              </a:rPr>
              <a:t> СЭР)</a:t>
            </a:r>
          </a:p>
          <a:p>
            <a:pPr>
              <a:lnSpc>
                <a:spcPts val="4182"/>
              </a:lnSpc>
            </a:pPr>
            <a:endParaRPr lang="en-US" sz="4268" spc="-251" dirty="0">
              <a:solidFill>
                <a:srgbClr val="263F6B"/>
              </a:solidFill>
              <a:latin typeface="Montserrat Extra-Bold Itali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A6A6A6">
              <a:alpha val="4706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-268392" y="9911126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4" name="AutoShape 4"/>
          <p:cNvSpPr/>
          <p:nvPr/>
        </p:nvSpPr>
        <p:spPr>
          <a:xfrm>
            <a:off x="0" y="-1000022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grpSp>
        <p:nvGrpSpPr>
          <p:cNvPr id="5" name="Group 5"/>
          <p:cNvGrpSpPr/>
          <p:nvPr/>
        </p:nvGrpSpPr>
        <p:grpSpPr>
          <a:xfrm>
            <a:off x="1771384" y="5965848"/>
            <a:ext cx="15487916" cy="1908774"/>
            <a:chOff x="0" y="0"/>
            <a:chExt cx="4820015" cy="5940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0015" cy="594032"/>
            </a:xfrm>
            <a:custGeom>
              <a:avLst/>
              <a:gdLst/>
              <a:ahLst/>
              <a:cxnLst/>
              <a:rect l="l" t="t" r="r" b="b"/>
              <a:pathLst>
                <a:path w="4820015" h="594032">
                  <a:moveTo>
                    <a:pt x="0" y="0"/>
                  </a:moveTo>
                  <a:lnTo>
                    <a:pt x="4820015" y="0"/>
                  </a:lnTo>
                  <a:lnTo>
                    <a:pt x="4820015" y="594032"/>
                  </a:lnTo>
                  <a:lnTo>
                    <a:pt x="0" y="594032"/>
                  </a:lnTo>
                  <a:close/>
                </a:path>
              </a:pathLst>
            </a:custGeom>
            <a:solidFill>
              <a:srgbClr val="263F6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71384" y="3914187"/>
            <a:ext cx="15487916" cy="1285384"/>
            <a:chOff x="0" y="0"/>
            <a:chExt cx="4820015" cy="40002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20015" cy="400026"/>
            </a:xfrm>
            <a:custGeom>
              <a:avLst/>
              <a:gdLst/>
              <a:ahLst/>
              <a:cxnLst/>
              <a:rect l="l" t="t" r="r" b="b"/>
              <a:pathLst>
                <a:path w="4820015" h="400026">
                  <a:moveTo>
                    <a:pt x="0" y="0"/>
                  </a:moveTo>
                  <a:lnTo>
                    <a:pt x="4820015" y="0"/>
                  </a:lnTo>
                  <a:lnTo>
                    <a:pt x="4820015" y="400026"/>
                  </a:lnTo>
                  <a:lnTo>
                    <a:pt x="0" y="400026"/>
                  </a:lnTo>
                  <a:close/>
                </a:path>
              </a:pathLst>
            </a:custGeom>
            <a:solidFill>
              <a:srgbClr val="263F6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40629" y="5763094"/>
            <a:ext cx="2314283" cy="231428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63F6B"/>
            </a:solidFill>
            <a:ln w="38100">
              <a:solidFill>
                <a:srgbClr val="FFFFFF"/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40629" y="3399737"/>
            <a:ext cx="2314283" cy="2314283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63F6B"/>
            </a:solidFill>
            <a:ln w="38100">
              <a:solidFill>
                <a:srgbClr val="FFFFFF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473391" y="4229582"/>
            <a:ext cx="899784" cy="654593"/>
          </a:xfrm>
          <a:custGeom>
            <a:avLst/>
            <a:gdLst/>
            <a:ahLst/>
            <a:cxnLst/>
            <a:rect l="l" t="t" r="r" b="b"/>
            <a:pathLst>
              <a:path w="899784" h="654593">
                <a:moveTo>
                  <a:pt x="0" y="0"/>
                </a:moveTo>
                <a:lnTo>
                  <a:pt x="899784" y="0"/>
                </a:lnTo>
                <a:lnTo>
                  <a:pt x="899784" y="654593"/>
                </a:lnTo>
                <a:lnTo>
                  <a:pt x="0" y="654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27022" y="6549487"/>
            <a:ext cx="741497" cy="741497"/>
          </a:xfrm>
          <a:custGeom>
            <a:avLst/>
            <a:gdLst/>
            <a:ahLst/>
            <a:cxnLst/>
            <a:rect l="l" t="t" r="r" b="b"/>
            <a:pathLst>
              <a:path w="741497" h="741497">
                <a:moveTo>
                  <a:pt x="0" y="0"/>
                </a:moveTo>
                <a:lnTo>
                  <a:pt x="741497" y="0"/>
                </a:lnTo>
                <a:lnTo>
                  <a:pt x="741497" y="741496"/>
                </a:lnTo>
                <a:lnTo>
                  <a:pt x="0" y="7414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3478389" y="4306560"/>
            <a:ext cx="12887790" cy="405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0"/>
              </a:lnSpc>
            </a:pPr>
            <a:r>
              <a:rPr lang="en-US" sz="2414" spc="48">
                <a:solidFill>
                  <a:srgbClr val="FFFFFF"/>
                </a:solidFill>
                <a:latin typeface="Montserrat Bold"/>
              </a:rPr>
              <a:t>Зависимость качества человеческого капитала от миграционных потоков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478389" y="6454237"/>
            <a:ext cx="13351205" cy="1199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0"/>
              </a:lnSpc>
            </a:pPr>
            <a:r>
              <a:rPr lang="en-US" sz="2314" spc="46">
                <a:solidFill>
                  <a:srgbClr val="FFFFFF"/>
                </a:solidFill>
                <a:latin typeface="Montserrat Bold"/>
              </a:rPr>
              <a:t>Системные проблемы кадрового обеспечения предприятий и организаций НПК, прежде всего, в части обеспечения научных учреждений.</a:t>
            </a:r>
          </a:p>
          <a:p>
            <a:pPr>
              <a:lnSpc>
                <a:spcPts val="3100"/>
              </a:lnSpc>
            </a:pPr>
            <a:endParaRPr lang="en-US" sz="2314" spc="46">
              <a:solidFill>
                <a:srgbClr val="FFFFFF"/>
              </a:solidFill>
              <a:latin typeface="Montserrat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28700" y="1123950"/>
            <a:ext cx="8352487" cy="1595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82"/>
              </a:lnSpc>
            </a:pPr>
            <a:r>
              <a:rPr lang="en-US" sz="4268" spc="-251" dirty="0">
                <a:solidFill>
                  <a:srgbClr val="263F6B"/>
                </a:solidFill>
                <a:latin typeface="Montserrat Extra-Bold Italics"/>
              </a:rPr>
              <a:t>Стратегическая диагностика (</a:t>
            </a:r>
            <a:r>
              <a:rPr lang="en-US" sz="4268" spc="-251" dirty="0" err="1">
                <a:solidFill>
                  <a:srgbClr val="263F6B"/>
                </a:solidFill>
                <a:latin typeface="Montserrat Extra-Bold Italics"/>
              </a:rPr>
              <a:t>проблемы</a:t>
            </a:r>
            <a:r>
              <a:rPr lang="en-US" sz="4268" spc="-251" dirty="0">
                <a:solidFill>
                  <a:srgbClr val="263F6B"/>
                </a:solidFill>
                <a:latin typeface="Montserrat Extra-Bold Italics"/>
              </a:rPr>
              <a:t> СЭР)</a:t>
            </a:r>
          </a:p>
          <a:p>
            <a:pPr>
              <a:lnSpc>
                <a:spcPts val="4182"/>
              </a:lnSpc>
            </a:pPr>
            <a:endParaRPr lang="en-US" sz="4268" spc="-251" dirty="0">
              <a:solidFill>
                <a:srgbClr val="263F6B"/>
              </a:solidFill>
              <a:latin typeface="Montserrat Extra-Bold Itali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545454">
              <a:alpha val="4706"/>
            </a:srgbClr>
          </a:solidFill>
        </p:spPr>
      </p:sp>
      <p:sp>
        <p:nvSpPr>
          <p:cNvPr id="3" name="Freeform 3"/>
          <p:cNvSpPr/>
          <p:nvPr/>
        </p:nvSpPr>
        <p:spPr>
          <a:xfrm flipH="1">
            <a:off x="6305562" y="-995510"/>
            <a:ext cx="12278020" cy="12278020"/>
          </a:xfrm>
          <a:custGeom>
            <a:avLst/>
            <a:gdLst/>
            <a:ahLst/>
            <a:cxnLst/>
            <a:rect l="l" t="t" r="r" b="b"/>
            <a:pathLst>
              <a:path w="12278020" h="12278020">
                <a:moveTo>
                  <a:pt x="12278019" y="0"/>
                </a:moveTo>
                <a:lnTo>
                  <a:pt x="0" y="0"/>
                </a:lnTo>
                <a:lnTo>
                  <a:pt x="0" y="12278020"/>
                </a:lnTo>
                <a:lnTo>
                  <a:pt x="12278019" y="12278020"/>
                </a:lnTo>
                <a:lnTo>
                  <a:pt x="12278019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1028700" y="3627013"/>
            <a:ext cx="16106527" cy="5814067"/>
          </a:xfrm>
          <a:prstGeom prst="rect">
            <a:avLst/>
          </a:prstGeom>
          <a:solidFill>
            <a:srgbClr val="213559"/>
          </a:solid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955546" y="0"/>
            <a:ext cx="8944351" cy="10694456"/>
            <a:chOff x="0" y="0"/>
            <a:chExt cx="8603361" cy="10286746"/>
          </a:xfrm>
        </p:grpSpPr>
        <p:sp>
          <p:nvSpPr>
            <p:cNvPr id="6" name="Freeform 6"/>
            <p:cNvSpPr/>
            <p:nvPr/>
          </p:nvSpPr>
          <p:spPr>
            <a:xfrm>
              <a:off x="-2794" y="-128"/>
              <a:ext cx="8606155" cy="10286874"/>
            </a:xfrm>
            <a:custGeom>
              <a:avLst/>
              <a:gdLst/>
              <a:ahLst/>
              <a:cxnLst/>
              <a:rect l="l" t="t" r="r" b="b"/>
              <a:pathLst>
                <a:path w="8606155" h="10286874">
                  <a:moveTo>
                    <a:pt x="8606155" y="10251441"/>
                  </a:moveTo>
                  <a:cubicBezTo>
                    <a:pt x="8606155" y="10284588"/>
                    <a:pt x="8595487" y="10286874"/>
                    <a:pt x="8567674" y="10286874"/>
                  </a:cubicBezTo>
                  <a:cubicBezTo>
                    <a:pt x="5713094" y="10286239"/>
                    <a:pt x="2858643" y="10286239"/>
                    <a:pt x="4064" y="10286239"/>
                  </a:cubicBezTo>
                  <a:cubicBezTo>
                    <a:pt x="0" y="10272396"/>
                    <a:pt x="6350" y="10259823"/>
                    <a:pt x="9271" y="10246996"/>
                  </a:cubicBezTo>
                  <a:cubicBezTo>
                    <a:pt x="134747" y="9685402"/>
                    <a:pt x="260350" y="9123935"/>
                    <a:pt x="386207" y="8562467"/>
                  </a:cubicBezTo>
                  <a:cubicBezTo>
                    <a:pt x="565658" y="7761986"/>
                    <a:pt x="745490" y="6961633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6"/>
                    <a:pt x="8605139" y="6846317"/>
                    <a:pt x="8606155" y="10251441"/>
                  </a:cubicBezTo>
                  <a:close/>
                </a:path>
              </a:pathLst>
            </a:custGeom>
            <a:blipFill>
              <a:blip r:embed="rId4"/>
              <a:stretch>
                <a:fillRect r="-79263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028700" y="1061886"/>
            <a:ext cx="13743977" cy="1429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02"/>
              </a:lnSpc>
            </a:pPr>
            <a:r>
              <a:rPr lang="en-US" sz="3777" spc="-222">
                <a:solidFill>
                  <a:srgbClr val="263F6B"/>
                </a:solidFill>
                <a:latin typeface="Montserrat Extra-Bold Italics"/>
              </a:rPr>
              <a:t>Требования к содержанию стратегии развития МО как наукограда РФ и цель ее разработки</a:t>
            </a:r>
          </a:p>
          <a:p>
            <a:pPr>
              <a:lnSpc>
                <a:spcPts val="3702"/>
              </a:lnSpc>
            </a:pPr>
            <a:endParaRPr lang="en-US" sz="3777" spc="-222">
              <a:solidFill>
                <a:srgbClr val="263F6B"/>
              </a:solidFill>
              <a:latin typeface="Montserrat Extra-Bold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84461" y="3987833"/>
            <a:ext cx="13685249" cy="5281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1593" lvl="1" indent="-245796">
              <a:lnSpc>
                <a:spcPts val="2846"/>
              </a:lnSpc>
              <a:buFont typeface="Arial"/>
              <a:buChar char="•"/>
            </a:pPr>
            <a:r>
              <a:rPr lang="en-US" sz="2276" spc="45">
                <a:solidFill>
                  <a:srgbClr val="FFFFFF"/>
                </a:solidFill>
                <a:latin typeface="Montserrat Semi-Bold"/>
              </a:rPr>
              <a:t>Статья 1 …наукоград Российской Федерации - муниципальное образование со статусом городского округа, имеющее высокий научно-технический потенциал, с градообразующим научно-производственным комплексом…</a:t>
            </a:r>
          </a:p>
          <a:p>
            <a:pPr>
              <a:lnSpc>
                <a:spcPts val="2846"/>
              </a:lnSpc>
            </a:pPr>
            <a:endParaRPr lang="en-US" sz="2276" spc="45">
              <a:solidFill>
                <a:srgbClr val="FFFFFF"/>
              </a:solidFill>
              <a:latin typeface="Montserrat Semi-Bold"/>
            </a:endParaRPr>
          </a:p>
          <a:p>
            <a:pPr marL="491593" lvl="1" indent="-245796">
              <a:lnSpc>
                <a:spcPts val="2846"/>
              </a:lnSpc>
              <a:buFont typeface="Arial"/>
              <a:buChar char="•"/>
            </a:pPr>
            <a:r>
              <a:rPr lang="en-US" sz="2276" spc="45">
                <a:solidFill>
                  <a:srgbClr val="FFFFFF"/>
                </a:solidFill>
                <a:latin typeface="Montserrat Semi-Bold"/>
              </a:rPr>
              <a:t>Статья 2.1 ….3. Стратегия социально-экономического развития муниципального образования, претендующего на присвоение статуса наукограда или сохранение такого статуса, должна включать в себя раздел, который содержит, в частности:</a:t>
            </a:r>
          </a:p>
          <a:p>
            <a:pPr>
              <a:lnSpc>
                <a:spcPts val="2846"/>
              </a:lnSpc>
            </a:pPr>
            <a:r>
              <a:rPr lang="en-US" sz="2276" spc="45">
                <a:solidFill>
                  <a:srgbClr val="FFFFFF"/>
                </a:solidFill>
                <a:latin typeface="Montserrat Semi-Bold"/>
              </a:rPr>
              <a:t>      1) </a:t>
            </a:r>
            <a:r>
              <a:rPr lang="en-US" sz="2276" u="sng" spc="45">
                <a:solidFill>
                  <a:srgbClr val="FFFFFF"/>
                </a:solidFill>
                <a:latin typeface="Montserrat Semi-Bold"/>
              </a:rPr>
              <a:t>характеристику научного, научно-технического, инновационного потенциалов организаций, входящих в научно-производственный комплекс</a:t>
            </a:r>
            <a:r>
              <a:rPr lang="en-US" sz="2276" spc="45">
                <a:solidFill>
                  <a:srgbClr val="FFFFFF"/>
                </a:solidFill>
                <a:latin typeface="Montserrat Semi-Bold"/>
              </a:rPr>
              <a:t> наукограда;</a:t>
            </a:r>
          </a:p>
          <a:p>
            <a:pPr>
              <a:lnSpc>
                <a:spcPts val="2846"/>
              </a:lnSpc>
            </a:pPr>
            <a:r>
              <a:rPr lang="en-US" sz="2276" spc="45">
                <a:solidFill>
                  <a:srgbClr val="FFFFFF"/>
                </a:solidFill>
                <a:latin typeface="Montserrat Semi-Bold"/>
              </a:rPr>
              <a:t>      2) </a:t>
            </a:r>
            <a:r>
              <a:rPr lang="en-US" sz="2276" u="sng" spc="45">
                <a:solidFill>
                  <a:srgbClr val="FFFFFF"/>
                </a:solidFill>
                <a:latin typeface="Montserrat Semi-Bold"/>
              </a:rPr>
              <a:t>способы и механизмы</a:t>
            </a:r>
            <a:r>
              <a:rPr lang="en-US" sz="2276" spc="45">
                <a:solidFill>
                  <a:srgbClr val="FFFFFF"/>
                </a:solidFill>
                <a:latin typeface="Montserrat Semi-Bold"/>
              </a:rPr>
              <a:t> развития научного, научно-технического потенциалов и использования научно-производственного комплекса наукограда для достижения целей и решения задач социально-экономического развития муниципального образования.</a:t>
            </a:r>
          </a:p>
          <a:p>
            <a:pPr>
              <a:lnSpc>
                <a:spcPts val="2846"/>
              </a:lnSpc>
            </a:pPr>
            <a:endParaRPr lang="en-US" sz="2276" spc="45">
              <a:solidFill>
                <a:srgbClr val="FFFFFF"/>
              </a:solidFill>
              <a:latin typeface="Montserrat Semi-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76300" y="2729536"/>
            <a:ext cx="15426919" cy="982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5477" lvl="1" indent="-192739" algn="just">
              <a:lnSpc>
                <a:spcPts val="2785"/>
              </a:lnSpc>
              <a:buFont typeface="Arial"/>
              <a:buChar char="•"/>
            </a:pPr>
            <a:r>
              <a:rPr lang="en-US" sz="1785">
                <a:solidFill>
                  <a:srgbClr val="213559"/>
                </a:solidFill>
                <a:latin typeface="Montserrat Semi-Bold Bold Italics"/>
              </a:rPr>
              <a:t>Федеральный закон РФ от 28 июня 2014 г. N 172-ФЗ «О стратегическом планировании в Российской Федерации»</a:t>
            </a:r>
          </a:p>
          <a:p>
            <a:pPr marL="385477" lvl="1" indent="-192739" algn="just">
              <a:lnSpc>
                <a:spcPts val="2785"/>
              </a:lnSpc>
              <a:buFont typeface="Arial"/>
              <a:buChar char="•"/>
            </a:pPr>
            <a:r>
              <a:rPr lang="en-US" sz="1785">
                <a:solidFill>
                  <a:srgbClr val="213559"/>
                </a:solidFill>
                <a:latin typeface="Montserrat Semi-Bold Bold Italics"/>
              </a:rPr>
              <a:t>Федеральный закон от 7 апреля 1999 г. N 70-ФЗ «О статусе наукограда Российской Федерации»</a:t>
            </a:r>
          </a:p>
          <a:p>
            <a:pPr algn="just">
              <a:lnSpc>
                <a:spcPts val="2346"/>
              </a:lnSpc>
            </a:pPr>
            <a:endParaRPr lang="en-US" sz="1785">
              <a:solidFill>
                <a:srgbClr val="213559"/>
              </a:solidFill>
              <a:latin typeface="Montserrat Semi-Bold Bold Itali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053244" y="4273695"/>
            <a:ext cx="25783492" cy="9586163"/>
          </a:xfrm>
          <a:prstGeom prst="rect">
            <a:avLst/>
          </a:prstGeom>
          <a:solidFill>
            <a:srgbClr val="A6A6A6">
              <a:alpha val="4706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1371600" y="1856957"/>
            <a:ext cx="14782800" cy="4293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72"/>
              </a:lnSpc>
            </a:pP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объявлена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в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России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одним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из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главных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направлений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обеспечения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национальной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безопасности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страны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в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долгосрочном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периоде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,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фактором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сохранения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ее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государственности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и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суверенитета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,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важнейшей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составляющей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социально-экономической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политики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, а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также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необходимым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условием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реализации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стратегического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национального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приоритета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-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повышение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качества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жизни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российских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граждан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путем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гарантирования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высоких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стандартов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жизнеобеспечения</a:t>
            </a:r>
            <a:endParaRPr lang="en-US" sz="2738" dirty="0">
              <a:solidFill>
                <a:srgbClr val="263F6B"/>
              </a:solidFill>
              <a:latin typeface="Montserrat Semi-Bold"/>
            </a:endParaRPr>
          </a:p>
          <a:p>
            <a:pPr algn="just">
              <a:lnSpc>
                <a:spcPts val="3643"/>
              </a:lnSpc>
            </a:pPr>
            <a:endParaRPr lang="en-US" sz="2738" dirty="0">
              <a:solidFill>
                <a:srgbClr val="263F6B"/>
              </a:solidFill>
              <a:latin typeface="Montserrat Semi-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4083289" y="345057"/>
            <a:ext cx="4217963" cy="4072251"/>
          </a:xfrm>
          <a:custGeom>
            <a:avLst/>
            <a:gdLst/>
            <a:ahLst/>
            <a:cxnLst/>
            <a:rect l="l" t="t" r="r" b="b"/>
            <a:pathLst>
              <a:path w="4217963" h="4072251">
                <a:moveTo>
                  <a:pt x="0" y="0"/>
                </a:moveTo>
                <a:lnTo>
                  <a:pt x="4217963" y="0"/>
                </a:lnTo>
                <a:lnTo>
                  <a:pt x="4217963" y="4072251"/>
                </a:lnTo>
                <a:lnTo>
                  <a:pt x="0" y="40722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35226" y="266951"/>
            <a:ext cx="16535400" cy="1077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82"/>
              </a:lnSpc>
            </a:pPr>
            <a:r>
              <a:rPr lang="en-US" sz="4268" spc="-251" dirty="0">
                <a:solidFill>
                  <a:srgbClr val="263F6B"/>
                </a:solidFill>
                <a:latin typeface="Montserrat Extra-Bold Italics"/>
              </a:rPr>
              <a:t>Стратегическая диагностика (вызовы </a:t>
            </a:r>
            <a:r>
              <a:rPr lang="en-US" sz="4268" spc="-251" dirty="0" err="1">
                <a:solidFill>
                  <a:srgbClr val="263F6B"/>
                </a:solidFill>
                <a:latin typeface="Montserrat Extra-Bold Italics"/>
              </a:rPr>
              <a:t>развитию</a:t>
            </a:r>
            <a:r>
              <a:rPr lang="en-US" sz="4268" spc="-251" dirty="0">
                <a:solidFill>
                  <a:srgbClr val="263F6B"/>
                </a:solidFill>
                <a:latin typeface="Montserrat Extra-Bold Italics"/>
              </a:rPr>
              <a:t>)</a:t>
            </a:r>
          </a:p>
          <a:p>
            <a:pPr algn="ctr">
              <a:lnSpc>
                <a:spcPts val="4182"/>
              </a:lnSpc>
            </a:pPr>
            <a:endParaRPr lang="en-US" sz="4268" spc="-251" dirty="0">
              <a:solidFill>
                <a:srgbClr val="263F6B"/>
              </a:solidFill>
              <a:latin typeface="Montserrat Extra-Bold Itali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0" y="1344747"/>
            <a:ext cx="8073515" cy="409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4"/>
              </a:lnSpc>
            </a:pPr>
            <a:r>
              <a:rPr lang="en-US" sz="3066" spc="-180" dirty="0" err="1">
                <a:solidFill>
                  <a:srgbClr val="263F6B"/>
                </a:solidFill>
                <a:latin typeface="Montserrat Extra-Bold Italics"/>
              </a:rPr>
              <a:t>Продовольственная</a:t>
            </a:r>
            <a:r>
              <a:rPr lang="en-US" sz="3066" spc="-180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066" spc="-180" dirty="0" err="1">
                <a:solidFill>
                  <a:srgbClr val="263F6B"/>
                </a:solidFill>
                <a:latin typeface="Montserrat Extra-Bold Italics"/>
              </a:rPr>
              <a:t>безопасность</a:t>
            </a:r>
            <a:r>
              <a:rPr lang="en-US" sz="3066" spc="-180" dirty="0">
                <a:solidFill>
                  <a:srgbClr val="263F6B"/>
                </a:solidFill>
                <a:latin typeface="Montserrat Extra-Bold Italics"/>
              </a:rPr>
              <a:t>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3C42151-8E9C-4892-82A2-66F15006D28F}"/>
              </a:ext>
            </a:extLst>
          </p:cNvPr>
          <p:cNvSpPr/>
          <p:nvPr/>
        </p:nvSpPr>
        <p:spPr>
          <a:xfrm>
            <a:off x="228600" y="5931589"/>
            <a:ext cx="14630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556"/>
              </a:lnSpc>
            </a:pPr>
            <a:r>
              <a:rPr lang="en-US" sz="3066" spc="-180" dirty="0">
                <a:solidFill>
                  <a:srgbClr val="263F6B"/>
                </a:solidFill>
                <a:latin typeface="Montserrat Extra-Bold Italics"/>
              </a:rPr>
              <a:t>Переход </a:t>
            </a:r>
            <a:r>
              <a:rPr lang="en-US" sz="3066" spc="-180" dirty="0" err="1">
                <a:solidFill>
                  <a:srgbClr val="263F6B"/>
                </a:solidFill>
                <a:latin typeface="Montserrat Extra-Bold Italics"/>
              </a:rPr>
              <a:t>на</a:t>
            </a:r>
            <a:r>
              <a:rPr lang="en-US" sz="3066" spc="-180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066" spc="-180" dirty="0" err="1">
                <a:solidFill>
                  <a:srgbClr val="263F6B"/>
                </a:solidFill>
                <a:latin typeface="Montserrat Extra-Bold Italics"/>
              </a:rPr>
              <a:t>новый</a:t>
            </a:r>
            <a:r>
              <a:rPr lang="en-US" sz="3066" spc="-180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066" spc="-180" dirty="0" err="1">
                <a:solidFill>
                  <a:srgbClr val="263F6B"/>
                </a:solidFill>
                <a:latin typeface="Montserrat Extra-Bold Italics"/>
              </a:rPr>
              <a:t>технологический</a:t>
            </a:r>
            <a:r>
              <a:rPr lang="en-US" sz="3066" spc="-180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066" spc="-180" dirty="0" err="1">
                <a:solidFill>
                  <a:srgbClr val="263F6B"/>
                </a:solidFill>
                <a:latin typeface="Montserrat Extra-Bold Italics"/>
              </a:rPr>
              <a:t>уклад</a:t>
            </a:r>
            <a:r>
              <a:rPr lang="en-US" sz="3066" spc="-180" dirty="0">
                <a:solidFill>
                  <a:srgbClr val="263F6B"/>
                </a:solidFill>
                <a:latin typeface="Montserrat Extra-Bold Italics"/>
              </a:rPr>
              <a:t>, </a:t>
            </a:r>
            <a:r>
              <a:rPr lang="en-US" sz="3066" spc="-180" dirty="0" err="1">
                <a:solidFill>
                  <a:srgbClr val="263F6B"/>
                </a:solidFill>
                <a:latin typeface="Montserrat Extra-Bold Italics"/>
              </a:rPr>
              <a:t>технологические</a:t>
            </a:r>
            <a:r>
              <a:rPr lang="en-US" sz="3066" spc="-180" dirty="0">
                <a:solidFill>
                  <a:srgbClr val="263F6B"/>
                </a:solidFill>
                <a:latin typeface="Montserrat Extra-Bold Italics"/>
              </a:rPr>
              <a:t> вызовы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3612DD0-E0A5-47D4-A8B7-F188E07D3A09}"/>
              </a:ext>
            </a:extLst>
          </p:cNvPr>
          <p:cNvSpPr/>
          <p:nvPr/>
        </p:nvSpPr>
        <p:spPr>
          <a:xfrm>
            <a:off x="381000" y="6756875"/>
            <a:ext cx="17678400" cy="2798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4272"/>
              </a:lnSpc>
            </a:pP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в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будущем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производство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продовольствия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более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,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чем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когда-либо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,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должно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зависеть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от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технологий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повышения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урожайности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,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продуктивности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и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предотвращения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потерь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,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но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менее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,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чем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когда-либо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, —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от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воздействия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внешних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климатических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и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биологических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факторов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;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цифровизация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становится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драйвером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улучшения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качества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жизни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каждого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человека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,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технологического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прорыва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,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роста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производительности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труда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во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всех</a:t>
            </a:r>
            <a:r>
              <a:rPr lang="en-US" sz="273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738" dirty="0" err="1">
                <a:solidFill>
                  <a:srgbClr val="263F6B"/>
                </a:solidFill>
                <a:latin typeface="Montserrat Semi-Bold"/>
              </a:rPr>
              <a:t>сферах</a:t>
            </a:r>
            <a:endParaRPr lang="en-US" sz="2738" dirty="0">
              <a:solidFill>
                <a:srgbClr val="263F6B"/>
              </a:solidFill>
              <a:latin typeface="Montserrat Semi-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A6A6A6">
              <a:alpha val="4706"/>
            </a:srgbClr>
          </a:solidFill>
        </p:spPr>
      </p:sp>
      <p:sp>
        <p:nvSpPr>
          <p:cNvPr id="3" name="Freeform 3"/>
          <p:cNvSpPr/>
          <p:nvPr/>
        </p:nvSpPr>
        <p:spPr>
          <a:xfrm>
            <a:off x="15748810" y="1886403"/>
            <a:ext cx="2182779" cy="2182779"/>
          </a:xfrm>
          <a:custGeom>
            <a:avLst/>
            <a:gdLst/>
            <a:ahLst/>
            <a:cxnLst/>
            <a:rect l="l" t="t" r="r" b="b"/>
            <a:pathLst>
              <a:path w="2182779" h="2182779">
                <a:moveTo>
                  <a:pt x="0" y="0"/>
                </a:moveTo>
                <a:lnTo>
                  <a:pt x="2182779" y="0"/>
                </a:lnTo>
                <a:lnTo>
                  <a:pt x="2182779" y="2182779"/>
                </a:lnTo>
                <a:lnTo>
                  <a:pt x="0" y="21827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499877" y="2163241"/>
            <a:ext cx="14343849" cy="1538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1"/>
              </a:lnSpc>
            </a:pPr>
            <a:r>
              <a:rPr lang="en-US" sz="2814" dirty="0">
                <a:solidFill>
                  <a:srgbClr val="263F6B"/>
                </a:solidFill>
                <a:latin typeface="Montserrat Semi-Bold"/>
              </a:rPr>
              <a:t>в </a:t>
            </a:r>
            <a:r>
              <a:rPr lang="en-US" sz="2814" dirty="0" err="1">
                <a:solidFill>
                  <a:srgbClr val="263F6B"/>
                </a:solidFill>
                <a:latin typeface="Montserrat Semi-Bold"/>
              </a:rPr>
              <a:t>том</a:t>
            </a:r>
            <a:r>
              <a:rPr lang="en-US" sz="2814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814" dirty="0" err="1">
                <a:solidFill>
                  <a:srgbClr val="263F6B"/>
                </a:solidFill>
                <a:latin typeface="Montserrat Semi-Bold"/>
              </a:rPr>
              <a:t>числе</a:t>
            </a:r>
            <a:r>
              <a:rPr lang="en-US" sz="2814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814" dirty="0" err="1">
                <a:solidFill>
                  <a:srgbClr val="263F6B"/>
                </a:solidFill>
                <a:latin typeface="Montserrat Semi-Bold"/>
              </a:rPr>
              <a:t>на</a:t>
            </a:r>
            <a:r>
              <a:rPr lang="en-US" sz="2814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814" dirty="0" err="1">
                <a:solidFill>
                  <a:srgbClr val="263F6B"/>
                </a:solidFill>
                <a:latin typeface="Montserrat Semi-Bold"/>
              </a:rPr>
              <a:t>безопасное</a:t>
            </a:r>
            <a:r>
              <a:rPr lang="en-US" sz="2814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814" dirty="0" err="1">
                <a:solidFill>
                  <a:srgbClr val="263F6B"/>
                </a:solidFill>
                <a:latin typeface="Montserrat Semi-Bold"/>
              </a:rPr>
              <a:t>продовольствие</a:t>
            </a:r>
            <a:r>
              <a:rPr lang="en-US" sz="2814" dirty="0">
                <a:solidFill>
                  <a:srgbClr val="263F6B"/>
                </a:solidFill>
                <a:latin typeface="Montserrat Semi-Bold"/>
              </a:rPr>
              <a:t>, </a:t>
            </a:r>
            <a:r>
              <a:rPr lang="en-US" sz="2814" dirty="0" err="1">
                <a:solidFill>
                  <a:srgbClr val="263F6B"/>
                </a:solidFill>
                <a:latin typeface="Montserrat Semi-Bold"/>
              </a:rPr>
              <a:t>чистые</a:t>
            </a:r>
            <a:r>
              <a:rPr lang="en-US" sz="2814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814" dirty="0" err="1">
                <a:solidFill>
                  <a:srgbClr val="263F6B"/>
                </a:solidFill>
                <a:latin typeface="Montserrat Semi-Bold"/>
              </a:rPr>
              <a:t>воздух</a:t>
            </a:r>
            <a:r>
              <a:rPr lang="en-US" sz="2814" dirty="0">
                <a:solidFill>
                  <a:srgbClr val="263F6B"/>
                </a:solidFill>
                <a:latin typeface="Montserrat Semi-Bold"/>
              </a:rPr>
              <a:t> и </a:t>
            </a:r>
            <a:r>
              <a:rPr lang="en-US" sz="2814" dirty="0" err="1">
                <a:solidFill>
                  <a:srgbClr val="263F6B"/>
                </a:solidFill>
                <a:latin typeface="Montserrat Semi-Bold"/>
              </a:rPr>
              <a:t>воду</a:t>
            </a:r>
            <a:r>
              <a:rPr lang="en-US" sz="2814" dirty="0">
                <a:solidFill>
                  <a:srgbClr val="263F6B"/>
                </a:solidFill>
                <a:latin typeface="Montserrat Semi-Bold"/>
              </a:rPr>
              <a:t>, </a:t>
            </a:r>
            <a:r>
              <a:rPr lang="en-US" sz="2814" dirty="0" err="1">
                <a:solidFill>
                  <a:srgbClr val="263F6B"/>
                </a:solidFill>
                <a:latin typeface="Montserrat Semi-Bold"/>
              </a:rPr>
              <a:t>экологичные</a:t>
            </a:r>
            <a:r>
              <a:rPr lang="en-US" sz="2814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814" dirty="0" err="1">
                <a:solidFill>
                  <a:srgbClr val="263F6B"/>
                </a:solidFill>
                <a:latin typeface="Montserrat Semi-Bold"/>
              </a:rPr>
              <a:t>технологии</a:t>
            </a:r>
            <a:r>
              <a:rPr lang="en-US" sz="2814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814" dirty="0" err="1">
                <a:solidFill>
                  <a:srgbClr val="263F6B"/>
                </a:solidFill>
                <a:latin typeface="Montserrat Semi-Bold"/>
              </a:rPr>
              <a:t>обеспечения</a:t>
            </a:r>
            <a:r>
              <a:rPr lang="en-US" sz="2814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814" dirty="0" err="1">
                <a:solidFill>
                  <a:srgbClr val="263F6B"/>
                </a:solidFill>
                <a:latin typeface="Montserrat Semi-Bold"/>
              </a:rPr>
              <a:t>жизнедеятельности</a:t>
            </a:r>
            <a:r>
              <a:rPr lang="en-US" sz="2814" dirty="0">
                <a:solidFill>
                  <a:srgbClr val="263F6B"/>
                </a:solidFill>
                <a:latin typeface="Montserrat Semi-Bold"/>
              </a:rPr>
              <a:t>;</a:t>
            </a:r>
          </a:p>
          <a:p>
            <a:pPr algn="just">
              <a:lnSpc>
                <a:spcPts val="3742"/>
              </a:lnSpc>
            </a:pPr>
            <a:endParaRPr lang="en-US" sz="2814" dirty="0">
              <a:solidFill>
                <a:srgbClr val="263F6B"/>
              </a:solidFill>
              <a:latin typeface="Montserrat Semi-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03404" y="285479"/>
            <a:ext cx="16336796" cy="1077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82"/>
              </a:lnSpc>
            </a:pPr>
            <a:r>
              <a:rPr lang="en-US" sz="4268" spc="-251" dirty="0">
                <a:solidFill>
                  <a:srgbClr val="263F6B"/>
                </a:solidFill>
                <a:latin typeface="Montserrat Extra-Bold Italics"/>
              </a:rPr>
              <a:t>Стратегическая диагностика (вызовы </a:t>
            </a:r>
            <a:r>
              <a:rPr lang="en-US" sz="4268" spc="-251" dirty="0" err="1">
                <a:solidFill>
                  <a:srgbClr val="263F6B"/>
                </a:solidFill>
                <a:latin typeface="Montserrat Extra-Bold Italics"/>
              </a:rPr>
              <a:t>развитию</a:t>
            </a:r>
            <a:r>
              <a:rPr lang="en-US" sz="4268" spc="-251" dirty="0">
                <a:solidFill>
                  <a:srgbClr val="263F6B"/>
                </a:solidFill>
                <a:latin typeface="Montserrat Extra-Bold Italics"/>
              </a:rPr>
              <a:t>)</a:t>
            </a:r>
          </a:p>
          <a:p>
            <a:pPr algn="ctr">
              <a:lnSpc>
                <a:spcPts val="4182"/>
              </a:lnSpc>
            </a:pPr>
            <a:endParaRPr lang="en-US" sz="4268" spc="-251" dirty="0">
              <a:solidFill>
                <a:srgbClr val="263F6B"/>
              </a:solidFill>
              <a:latin typeface="Montserrat Extra-Bold Itali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2404" y="1085445"/>
            <a:ext cx="17098796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56"/>
              </a:lnSpc>
            </a:pPr>
            <a:r>
              <a:rPr lang="en-US" sz="3152" spc="-185" dirty="0" err="1">
                <a:solidFill>
                  <a:srgbClr val="263F6B"/>
                </a:solidFill>
                <a:latin typeface="Montserrat Extra-Bold Italics"/>
              </a:rPr>
              <a:t>Мировые</a:t>
            </a:r>
            <a:r>
              <a:rPr lang="en-US" sz="3152" spc="-185" dirty="0">
                <a:solidFill>
                  <a:srgbClr val="263F6B"/>
                </a:solidFill>
                <a:latin typeface="Montserrat Extra-Bold Italics"/>
              </a:rPr>
              <a:t> и </a:t>
            </a:r>
            <a:r>
              <a:rPr lang="en-US" sz="3152" spc="-185" dirty="0" err="1">
                <a:solidFill>
                  <a:srgbClr val="263F6B"/>
                </a:solidFill>
                <a:latin typeface="Montserrat Extra-Bold Italics"/>
              </a:rPr>
              <a:t>национальные</a:t>
            </a:r>
            <a:r>
              <a:rPr lang="en-US" sz="3152" spc="-185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152" spc="-185" dirty="0" err="1">
                <a:solidFill>
                  <a:srgbClr val="263F6B"/>
                </a:solidFill>
                <a:latin typeface="Montserrat Extra-Bold Italics"/>
              </a:rPr>
              <a:t>тенденции</a:t>
            </a:r>
            <a:r>
              <a:rPr lang="en-US" sz="3152" spc="-185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152" spc="-185" dirty="0" err="1">
                <a:solidFill>
                  <a:srgbClr val="263F6B"/>
                </a:solidFill>
                <a:latin typeface="Montserrat Extra-Bold Italics"/>
              </a:rPr>
              <a:t>роста</a:t>
            </a:r>
            <a:r>
              <a:rPr lang="en-US" sz="3152" spc="-185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152" spc="-185" dirty="0" err="1">
                <a:solidFill>
                  <a:srgbClr val="263F6B"/>
                </a:solidFill>
                <a:latin typeface="Montserrat Extra-Bold Italics"/>
              </a:rPr>
              <a:t>спроса</a:t>
            </a:r>
            <a:r>
              <a:rPr lang="en-US" sz="3152" spc="-185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152" spc="-185" dirty="0" err="1">
                <a:solidFill>
                  <a:srgbClr val="263F6B"/>
                </a:solidFill>
                <a:latin typeface="Montserrat Extra-Bold Italics"/>
              </a:rPr>
              <a:t>на</a:t>
            </a:r>
            <a:r>
              <a:rPr lang="en-US" sz="3152" spc="-185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152" spc="-185" dirty="0" err="1">
                <a:solidFill>
                  <a:srgbClr val="263F6B"/>
                </a:solidFill>
                <a:latin typeface="Montserrat Extra-Bold Italics"/>
              </a:rPr>
              <a:t>здоровьесберегающие</a:t>
            </a:r>
            <a:r>
              <a:rPr lang="en-US" sz="3152" spc="-185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152" spc="-185" dirty="0" err="1">
                <a:solidFill>
                  <a:srgbClr val="263F6B"/>
                </a:solidFill>
                <a:latin typeface="Montserrat Extra-Bold Italics"/>
              </a:rPr>
              <a:t>продукты</a:t>
            </a:r>
            <a:r>
              <a:rPr lang="en-US" sz="3152" spc="-185" dirty="0">
                <a:solidFill>
                  <a:srgbClr val="263F6B"/>
                </a:solidFill>
                <a:latin typeface="Montserrat Extra-Bold Italics"/>
              </a:rPr>
              <a:t> и </a:t>
            </a:r>
            <a:r>
              <a:rPr lang="en-US" sz="3152" spc="-185" dirty="0" err="1">
                <a:solidFill>
                  <a:srgbClr val="263F6B"/>
                </a:solidFill>
                <a:latin typeface="Montserrat Extra-Bold Italics"/>
              </a:rPr>
              <a:t>технологии</a:t>
            </a:r>
            <a:endParaRPr lang="en-US" sz="3152" spc="-185" dirty="0">
              <a:solidFill>
                <a:srgbClr val="263F6B"/>
              </a:solidFill>
              <a:latin typeface="Montserrat Extra-Bold Itali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3B0A374-87B3-4A1B-A7A6-0ADA9A59ADE7}"/>
              </a:ext>
            </a:extLst>
          </p:cNvPr>
          <p:cNvSpPr/>
          <p:nvPr/>
        </p:nvSpPr>
        <p:spPr>
          <a:xfrm>
            <a:off x="122404" y="3869261"/>
            <a:ext cx="14439175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774"/>
              </a:lnSpc>
            </a:pPr>
            <a:r>
              <a:rPr lang="en-US" sz="3254" spc="-191" dirty="0">
                <a:solidFill>
                  <a:srgbClr val="263F6B"/>
                </a:solidFill>
                <a:latin typeface="Montserrat Extra-Bold Italics"/>
              </a:rPr>
              <a:t>Устойчивость </a:t>
            </a:r>
            <a:r>
              <a:rPr lang="en-US" sz="3254" spc="-191" dirty="0" err="1">
                <a:solidFill>
                  <a:srgbClr val="263F6B"/>
                </a:solidFill>
                <a:latin typeface="Montserrat Extra-Bold Italics"/>
              </a:rPr>
              <a:t>развития</a:t>
            </a:r>
            <a:r>
              <a:rPr lang="en-US" sz="3254" spc="-191" dirty="0">
                <a:solidFill>
                  <a:srgbClr val="263F6B"/>
                </a:solidFill>
                <a:latin typeface="Montserrat Extra-Bold Italics"/>
              </a:rPr>
              <a:t> и </a:t>
            </a:r>
            <a:r>
              <a:rPr lang="en-US" sz="3254" spc="-191" dirty="0" err="1">
                <a:solidFill>
                  <a:srgbClr val="263F6B"/>
                </a:solidFill>
                <a:latin typeface="Montserrat Extra-Bold Italics"/>
              </a:rPr>
              <a:t>движение</a:t>
            </a:r>
            <a:r>
              <a:rPr lang="en-US" sz="3254" spc="-191" dirty="0">
                <a:solidFill>
                  <a:srgbClr val="263F6B"/>
                </a:solidFill>
                <a:latin typeface="Montserrat Extra-Bold Italics"/>
              </a:rPr>
              <a:t> к «</a:t>
            </a:r>
            <a:r>
              <a:rPr lang="en-US" sz="3254" spc="-191" dirty="0" err="1">
                <a:solidFill>
                  <a:srgbClr val="263F6B"/>
                </a:solidFill>
                <a:latin typeface="Montserrat Extra-Bold Italics"/>
              </a:rPr>
              <a:t>зеленой</a:t>
            </a:r>
            <a:r>
              <a:rPr lang="en-US" sz="3254" spc="-191" dirty="0">
                <a:solidFill>
                  <a:srgbClr val="263F6B"/>
                </a:solidFill>
                <a:latin typeface="Montserrat Extra-Bold Italics"/>
              </a:rPr>
              <a:t>» </a:t>
            </a:r>
            <a:r>
              <a:rPr lang="en-US" sz="3254" spc="-191" dirty="0" err="1">
                <a:solidFill>
                  <a:srgbClr val="263F6B"/>
                </a:solidFill>
                <a:latin typeface="Montserrat Extra-Bold Italics"/>
              </a:rPr>
              <a:t>экономике</a:t>
            </a:r>
            <a:r>
              <a:rPr lang="en-US" sz="3254" spc="-191" dirty="0">
                <a:solidFill>
                  <a:srgbClr val="263F6B"/>
                </a:solidFill>
                <a:latin typeface="Montserrat Extra-Bold Italics"/>
              </a:rPr>
              <a:t>: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0ED3299-91C4-4CD3-8466-1D8A09BED474}"/>
              </a:ext>
            </a:extLst>
          </p:cNvPr>
          <p:cNvSpPr/>
          <p:nvPr/>
        </p:nvSpPr>
        <p:spPr>
          <a:xfrm>
            <a:off x="1143000" y="4514005"/>
            <a:ext cx="16535400" cy="1584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4031"/>
              </a:lnSpc>
            </a:pPr>
            <a:r>
              <a:rPr lang="en-US" sz="2584" dirty="0">
                <a:solidFill>
                  <a:srgbClr val="263F6B"/>
                </a:solidFill>
                <a:latin typeface="Montserrat Semi-Bold"/>
              </a:rPr>
              <a:t>международная </a:t>
            </a:r>
            <a:r>
              <a:rPr lang="en-US" sz="2584" dirty="0" err="1">
                <a:solidFill>
                  <a:srgbClr val="263F6B"/>
                </a:solidFill>
                <a:latin typeface="Montserrat Semi-Bold"/>
              </a:rPr>
              <a:t>повестка</a:t>
            </a:r>
            <a:r>
              <a:rPr lang="en-US" sz="2584" dirty="0">
                <a:solidFill>
                  <a:srgbClr val="263F6B"/>
                </a:solidFill>
                <a:latin typeface="Montserrat Semi-Bold"/>
              </a:rPr>
              <a:t> (ЦУР ООН), </a:t>
            </a:r>
            <a:r>
              <a:rPr lang="en-US" sz="2584" dirty="0" err="1">
                <a:solidFill>
                  <a:srgbClr val="263F6B"/>
                </a:solidFill>
                <a:latin typeface="Montserrat Semi-Bold"/>
              </a:rPr>
              <a:t>устойчивость</a:t>
            </a:r>
            <a:r>
              <a:rPr lang="en-US" sz="2584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84" dirty="0" err="1">
                <a:solidFill>
                  <a:srgbClr val="263F6B"/>
                </a:solidFill>
                <a:latin typeface="Montserrat Semi-Bold"/>
              </a:rPr>
              <a:t>человечества</a:t>
            </a:r>
            <a:r>
              <a:rPr lang="en-US" sz="2584" dirty="0">
                <a:solidFill>
                  <a:srgbClr val="263F6B"/>
                </a:solidFill>
                <a:latin typeface="Montserrat Semi-Bold"/>
              </a:rPr>
              <a:t> (</a:t>
            </a:r>
            <a:r>
              <a:rPr lang="en-US" sz="2584" dirty="0" err="1">
                <a:solidFill>
                  <a:srgbClr val="263F6B"/>
                </a:solidFill>
                <a:latin typeface="Montserrat Semi-Bold"/>
              </a:rPr>
              <a:t>ориентир</a:t>
            </a:r>
            <a:r>
              <a:rPr lang="en-US" sz="2584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84" dirty="0" err="1">
                <a:solidFill>
                  <a:srgbClr val="263F6B"/>
                </a:solidFill>
                <a:latin typeface="Montserrat Semi-Bold"/>
              </a:rPr>
              <a:t>на</a:t>
            </a:r>
            <a:r>
              <a:rPr lang="en-US" sz="2584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84" dirty="0" err="1">
                <a:solidFill>
                  <a:srgbClr val="263F6B"/>
                </a:solidFill>
                <a:latin typeface="Montserrat Semi-Bold"/>
              </a:rPr>
              <a:t>физическое</a:t>
            </a:r>
            <a:r>
              <a:rPr lang="en-US" sz="2584" dirty="0">
                <a:solidFill>
                  <a:srgbClr val="263F6B"/>
                </a:solidFill>
                <a:latin typeface="Montserrat Semi-Bold"/>
              </a:rPr>
              <a:t> и </a:t>
            </a:r>
            <a:r>
              <a:rPr lang="en-US" sz="2584" dirty="0" err="1">
                <a:solidFill>
                  <a:srgbClr val="263F6B"/>
                </a:solidFill>
                <a:latin typeface="Montserrat Semi-Bold"/>
              </a:rPr>
              <a:t>ментальное</a:t>
            </a:r>
            <a:r>
              <a:rPr lang="en-US" sz="2584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84" dirty="0" err="1">
                <a:solidFill>
                  <a:srgbClr val="263F6B"/>
                </a:solidFill>
                <a:latin typeface="Montserrat Semi-Bold"/>
              </a:rPr>
              <a:t>здоровье</a:t>
            </a:r>
            <a:r>
              <a:rPr lang="en-US" sz="2584" dirty="0">
                <a:solidFill>
                  <a:srgbClr val="263F6B"/>
                </a:solidFill>
                <a:latin typeface="Montserrat Semi-Bold"/>
              </a:rPr>
              <a:t>, </a:t>
            </a:r>
            <a:r>
              <a:rPr lang="en-US" sz="2584" dirty="0" err="1">
                <a:solidFill>
                  <a:srgbClr val="263F6B"/>
                </a:solidFill>
                <a:latin typeface="Montserrat Semi-Bold"/>
              </a:rPr>
              <a:t>социальные</a:t>
            </a:r>
            <a:r>
              <a:rPr lang="en-US" sz="2584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84" dirty="0" err="1">
                <a:solidFill>
                  <a:srgbClr val="263F6B"/>
                </a:solidFill>
                <a:latin typeface="Montserrat Semi-Bold"/>
              </a:rPr>
              <a:t>балансы</a:t>
            </a:r>
            <a:r>
              <a:rPr lang="en-US" sz="2584" dirty="0">
                <a:solidFill>
                  <a:srgbClr val="263F6B"/>
                </a:solidFill>
                <a:latin typeface="Montserrat Semi-Bold"/>
              </a:rPr>
              <a:t>), </a:t>
            </a:r>
            <a:r>
              <a:rPr lang="en-US" sz="2584" dirty="0" err="1">
                <a:solidFill>
                  <a:srgbClr val="263F6B"/>
                </a:solidFill>
                <a:latin typeface="Montserrat Semi-Bold"/>
              </a:rPr>
              <a:t>устойчивость</a:t>
            </a:r>
            <a:r>
              <a:rPr lang="en-US" sz="2584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84" dirty="0" err="1">
                <a:solidFill>
                  <a:srgbClr val="263F6B"/>
                </a:solidFill>
                <a:latin typeface="Montserrat Semi-Bold"/>
              </a:rPr>
              <a:t>природы</a:t>
            </a:r>
            <a:r>
              <a:rPr lang="en-US" sz="2584" dirty="0">
                <a:solidFill>
                  <a:srgbClr val="263F6B"/>
                </a:solidFill>
                <a:latin typeface="Montserrat Semi-Bold"/>
              </a:rPr>
              <a:t> (</a:t>
            </a:r>
            <a:r>
              <a:rPr lang="en-US" sz="2584" dirty="0" err="1">
                <a:solidFill>
                  <a:srgbClr val="263F6B"/>
                </a:solidFill>
                <a:latin typeface="Montserrat Semi-Bold"/>
              </a:rPr>
              <a:t>внимание</a:t>
            </a:r>
            <a:r>
              <a:rPr lang="en-US" sz="2584" dirty="0">
                <a:solidFill>
                  <a:srgbClr val="263F6B"/>
                </a:solidFill>
                <a:latin typeface="Montserrat Semi-Bold"/>
              </a:rPr>
              <a:t> к </a:t>
            </a:r>
            <a:r>
              <a:rPr lang="en-US" sz="2584" dirty="0" err="1">
                <a:solidFill>
                  <a:srgbClr val="263F6B"/>
                </a:solidFill>
                <a:latin typeface="Montserrat Semi-Bold"/>
              </a:rPr>
              <a:t>экологии</a:t>
            </a:r>
            <a:r>
              <a:rPr lang="en-US" sz="2584" dirty="0">
                <a:solidFill>
                  <a:srgbClr val="263F6B"/>
                </a:solidFill>
                <a:latin typeface="Montserrat Semi-Bold"/>
              </a:rPr>
              <a:t> и </a:t>
            </a:r>
            <a:r>
              <a:rPr lang="en-US" sz="2584" dirty="0" err="1">
                <a:solidFill>
                  <a:srgbClr val="263F6B"/>
                </a:solidFill>
                <a:latin typeface="Montserrat Semi-Bold"/>
              </a:rPr>
              <a:t>охране</a:t>
            </a:r>
            <a:r>
              <a:rPr lang="en-US" sz="2584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84" dirty="0" err="1">
                <a:solidFill>
                  <a:srgbClr val="263F6B"/>
                </a:solidFill>
                <a:latin typeface="Montserrat Semi-Bold"/>
              </a:rPr>
              <a:t>окружающей</a:t>
            </a:r>
            <a:r>
              <a:rPr lang="en-US" sz="2584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84" dirty="0" err="1">
                <a:solidFill>
                  <a:srgbClr val="263F6B"/>
                </a:solidFill>
                <a:latin typeface="Montserrat Semi-Bold"/>
              </a:rPr>
              <a:t>среды</a:t>
            </a:r>
            <a:r>
              <a:rPr lang="en-US" sz="2584" dirty="0">
                <a:solidFill>
                  <a:srgbClr val="263F6B"/>
                </a:solidFill>
                <a:latin typeface="Montserrat Semi-Bold"/>
              </a:rPr>
              <a:t>, </a:t>
            </a:r>
            <a:r>
              <a:rPr lang="en-US" sz="2584" dirty="0" err="1">
                <a:solidFill>
                  <a:srgbClr val="263F6B"/>
                </a:solidFill>
                <a:latin typeface="Montserrat Semi-Bold"/>
              </a:rPr>
              <a:t>значительный</a:t>
            </a:r>
            <a:r>
              <a:rPr lang="en-US" sz="2584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84" dirty="0" err="1">
                <a:solidFill>
                  <a:srgbClr val="263F6B"/>
                </a:solidFill>
                <a:latin typeface="Montserrat Semi-Bold"/>
              </a:rPr>
              <a:t>рост</a:t>
            </a:r>
            <a:r>
              <a:rPr lang="en-US" sz="2584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84" dirty="0" err="1">
                <a:solidFill>
                  <a:srgbClr val="263F6B"/>
                </a:solidFill>
                <a:latin typeface="Montserrat Semi-Bold"/>
              </a:rPr>
              <a:t>спроса</a:t>
            </a:r>
            <a:r>
              <a:rPr lang="en-US" sz="2584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84" dirty="0" err="1">
                <a:solidFill>
                  <a:srgbClr val="263F6B"/>
                </a:solidFill>
                <a:latin typeface="Montserrat Semi-Bold"/>
              </a:rPr>
              <a:t>на</a:t>
            </a:r>
            <a:r>
              <a:rPr lang="en-US" sz="2584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84" dirty="0" err="1">
                <a:solidFill>
                  <a:srgbClr val="263F6B"/>
                </a:solidFill>
                <a:latin typeface="Montserrat Semi-Bold"/>
              </a:rPr>
              <a:t>природу</a:t>
            </a:r>
            <a:r>
              <a:rPr lang="en-US" sz="2584" dirty="0">
                <a:solidFill>
                  <a:srgbClr val="263F6B"/>
                </a:solidFill>
                <a:latin typeface="Montserrat Semi-Bold"/>
              </a:rPr>
              <a:t>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2AE179C-B75A-4637-A67D-B541A7AA28E8}"/>
              </a:ext>
            </a:extLst>
          </p:cNvPr>
          <p:cNvSpPr/>
          <p:nvPr/>
        </p:nvSpPr>
        <p:spPr>
          <a:xfrm>
            <a:off x="503404" y="6525362"/>
            <a:ext cx="15879596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774"/>
              </a:lnSpc>
            </a:pPr>
            <a:r>
              <a:rPr lang="en-US" sz="3254" spc="-191" dirty="0">
                <a:solidFill>
                  <a:srgbClr val="263F6B"/>
                </a:solidFill>
                <a:latin typeface="Montserrat Extra-Bold Italics"/>
              </a:rPr>
              <a:t>Повышение </a:t>
            </a:r>
            <a:r>
              <a:rPr lang="en-US" sz="3254" spc="-191" dirty="0" err="1">
                <a:solidFill>
                  <a:srgbClr val="263F6B"/>
                </a:solidFill>
                <a:latin typeface="Montserrat Extra-Bold Italics"/>
              </a:rPr>
              <a:t>требований</a:t>
            </a:r>
            <a:r>
              <a:rPr lang="en-US" sz="3254" spc="-191" dirty="0">
                <a:solidFill>
                  <a:srgbClr val="263F6B"/>
                </a:solidFill>
                <a:latin typeface="Montserrat Extra-Bold Italics"/>
              </a:rPr>
              <a:t> к </a:t>
            </a:r>
            <a:r>
              <a:rPr lang="en-US" sz="3254" spc="-191" dirty="0" err="1">
                <a:solidFill>
                  <a:srgbClr val="263F6B"/>
                </a:solidFill>
                <a:latin typeface="Montserrat Extra-Bold Italics"/>
              </a:rPr>
              <a:t>комфорту</a:t>
            </a:r>
            <a:r>
              <a:rPr lang="en-US" sz="3254" spc="-191" dirty="0">
                <a:solidFill>
                  <a:srgbClr val="263F6B"/>
                </a:solidFill>
                <a:latin typeface="Montserrat Extra-Bold Italics"/>
              </a:rPr>
              <a:t> и </a:t>
            </a:r>
            <a:r>
              <a:rPr lang="en-US" sz="3254" spc="-191" dirty="0" err="1">
                <a:solidFill>
                  <a:srgbClr val="263F6B"/>
                </a:solidFill>
                <a:latin typeface="Montserrat Extra-Bold Italics"/>
              </a:rPr>
              <a:t>безопасности</a:t>
            </a:r>
            <a:r>
              <a:rPr lang="en-US" sz="3254" spc="-191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254" spc="-191" dirty="0" err="1">
                <a:solidFill>
                  <a:srgbClr val="263F6B"/>
                </a:solidFill>
                <a:latin typeface="Montserrat Extra-Bold Italics"/>
              </a:rPr>
              <a:t>среды</a:t>
            </a:r>
            <a:r>
              <a:rPr lang="en-US" sz="3254" spc="-191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254" spc="-191" dirty="0" err="1">
                <a:solidFill>
                  <a:srgbClr val="263F6B"/>
                </a:solidFill>
                <a:latin typeface="Montserrat Extra-Bold Italics"/>
              </a:rPr>
              <a:t>для</a:t>
            </a:r>
            <a:r>
              <a:rPr lang="en-US" sz="3254" spc="-191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254" spc="-191" dirty="0" err="1">
                <a:solidFill>
                  <a:srgbClr val="263F6B"/>
                </a:solidFill>
                <a:latin typeface="Montserrat Extra-Bold Italics"/>
              </a:rPr>
              <a:t>жизни</a:t>
            </a:r>
            <a:endParaRPr lang="en-US" sz="3254" spc="-191" dirty="0">
              <a:solidFill>
                <a:srgbClr val="263F6B"/>
              </a:solidFill>
              <a:latin typeface="Montserrat Extra-Bold Itali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B958475-DE37-42CF-B9B3-EF06E4488B89}"/>
              </a:ext>
            </a:extLst>
          </p:cNvPr>
          <p:cNvSpPr/>
          <p:nvPr/>
        </p:nvSpPr>
        <p:spPr>
          <a:xfrm>
            <a:off x="609600" y="7548047"/>
            <a:ext cx="16611600" cy="1584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4031"/>
              </a:lnSpc>
            </a:pPr>
            <a:r>
              <a:rPr lang="en-US" sz="2584" dirty="0">
                <a:solidFill>
                  <a:srgbClr val="263F6B"/>
                </a:solidFill>
                <a:latin typeface="Montserrat Semi-Bold"/>
              </a:rPr>
              <a:t>Технологическое </a:t>
            </a:r>
            <a:r>
              <a:rPr lang="en-US" sz="2584" dirty="0" err="1">
                <a:solidFill>
                  <a:srgbClr val="263F6B"/>
                </a:solidFill>
                <a:latin typeface="Montserrat Semi-Bold"/>
              </a:rPr>
              <a:t>развитие</a:t>
            </a:r>
            <a:r>
              <a:rPr lang="en-US" sz="2584" dirty="0">
                <a:solidFill>
                  <a:srgbClr val="263F6B"/>
                </a:solidFill>
                <a:latin typeface="Montserrat Semi-Bold"/>
              </a:rPr>
              <a:t>, </a:t>
            </a:r>
            <a:r>
              <a:rPr lang="en-US" sz="2584" dirty="0" err="1">
                <a:solidFill>
                  <a:srgbClr val="263F6B"/>
                </a:solidFill>
                <a:latin typeface="Montserrat Semi-Bold"/>
              </a:rPr>
              <a:t>создающее</a:t>
            </a:r>
            <a:r>
              <a:rPr lang="en-US" sz="2584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84" dirty="0" err="1">
                <a:solidFill>
                  <a:srgbClr val="263F6B"/>
                </a:solidFill>
                <a:latin typeface="Montserrat Semi-Bold"/>
              </a:rPr>
              <a:t>возможности</a:t>
            </a:r>
            <a:r>
              <a:rPr lang="en-US" sz="2584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84" dirty="0" err="1">
                <a:solidFill>
                  <a:srgbClr val="263F6B"/>
                </a:solidFill>
                <a:latin typeface="Montserrat Semi-Bold"/>
              </a:rPr>
              <a:t>для</a:t>
            </a:r>
            <a:r>
              <a:rPr lang="en-US" sz="2584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84" dirty="0" err="1">
                <a:solidFill>
                  <a:srgbClr val="263F6B"/>
                </a:solidFill>
                <a:latin typeface="Montserrat Semi-Bold"/>
              </a:rPr>
              <a:t>гибкой</a:t>
            </a:r>
            <a:r>
              <a:rPr lang="en-US" sz="2584" dirty="0">
                <a:solidFill>
                  <a:srgbClr val="263F6B"/>
                </a:solidFill>
                <a:latin typeface="Montserrat Semi-Bold"/>
              </a:rPr>
              <a:t> и </a:t>
            </a:r>
            <a:r>
              <a:rPr lang="en-US" sz="2584" dirty="0" err="1">
                <a:solidFill>
                  <a:srgbClr val="263F6B"/>
                </a:solidFill>
                <a:latin typeface="Montserrat Semi-Bold"/>
              </a:rPr>
              <a:t>удаленной</a:t>
            </a:r>
            <a:r>
              <a:rPr lang="en-US" sz="2584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84" dirty="0" err="1">
                <a:solidFill>
                  <a:srgbClr val="263F6B"/>
                </a:solidFill>
                <a:latin typeface="Montserrat Semi-Bold"/>
              </a:rPr>
              <a:t>занятости</a:t>
            </a:r>
            <a:r>
              <a:rPr lang="en-US" sz="2584" dirty="0">
                <a:solidFill>
                  <a:srgbClr val="263F6B"/>
                </a:solidFill>
                <a:latin typeface="Montserrat Semi-Bold"/>
              </a:rPr>
              <a:t>, </a:t>
            </a:r>
            <a:r>
              <a:rPr lang="en-US" sz="2584" dirty="0" err="1">
                <a:solidFill>
                  <a:srgbClr val="263F6B"/>
                </a:solidFill>
                <a:latin typeface="Montserrat Semi-Bold"/>
              </a:rPr>
              <a:t>общий</a:t>
            </a:r>
            <a:r>
              <a:rPr lang="en-US" sz="2584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84" dirty="0" err="1">
                <a:solidFill>
                  <a:srgbClr val="263F6B"/>
                </a:solidFill>
                <a:latin typeface="Montserrat Semi-Bold"/>
              </a:rPr>
              <a:t>рост</a:t>
            </a:r>
            <a:r>
              <a:rPr lang="en-US" sz="2584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84" dirty="0" err="1">
                <a:solidFill>
                  <a:srgbClr val="263F6B"/>
                </a:solidFill>
                <a:latin typeface="Montserrat Semi-Bold"/>
              </a:rPr>
              <a:t>благосостояния</a:t>
            </a:r>
            <a:r>
              <a:rPr lang="en-US" sz="2584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84" dirty="0" err="1">
                <a:solidFill>
                  <a:srgbClr val="263F6B"/>
                </a:solidFill>
                <a:latin typeface="Montserrat Semi-Bold"/>
              </a:rPr>
              <a:t>формирует</a:t>
            </a:r>
            <a:r>
              <a:rPr lang="en-US" sz="2584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84" dirty="0" err="1">
                <a:solidFill>
                  <a:srgbClr val="263F6B"/>
                </a:solidFill>
                <a:latin typeface="Montserrat Semi-Bold"/>
              </a:rPr>
              <a:t>новые</a:t>
            </a:r>
            <a:r>
              <a:rPr lang="en-US" sz="2584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84" dirty="0" err="1">
                <a:solidFill>
                  <a:srgbClr val="263F6B"/>
                </a:solidFill>
                <a:latin typeface="Montserrat Semi-Bold"/>
              </a:rPr>
              <a:t>требования</a:t>
            </a:r>
            <a:r>
              <a:rPr lang="en-US" sz="2584" dirty="0">
                <a:solidFill>
                  <a:srgbClr val="263F6B"/>
                </a:solidFill>
                <a:latin typeface="Montserrat Semi-Bold"/>
              </a:rPr>
              <a:t> к </a:t>
            </a:r>
            <a:r>
              <a:rPr lang="en-US" sz="2584" dirty="0" err="1">
                <a:solidFill>
                  <a:srgbClr val="263F6B"/>
                </a:solidFill>
                <a:latin typeface="Montserrat Semi-Bold"/>
              </a:rPr>
              <a:t>качеству</a:t>
            </a:r>
            <a:r>
              <a:rPr lang="en-US" sz="2584" dirty="0">
                <a:solidFill>
                  <a:srgbClr val="263F6B"/>
                </a:solidFill>
                <a:latin typeface="Montserrat Semi-Bold"/>
              </a:rPr>
              <a:t> и </a:t>
            </a:r>
            <a:r>
              <a:rPr lang="en-US" sz="2584" dirty="0" err="1">
                <a:solidFill>
                  <a:srgbClr val="263F6B"/>
                </a:solidFill>
                <a:latin typeface="Montserrat Semi-Bold"/>
              </a:rPr>
              <a:t>комфортности</a:t>
            </a:r>
            <a:r>
              <a:rPr lang="en-US" sz="2584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84" dirty="0" err="1">
                <a:solidFill>
                  <a:srgbClr val="263F6B"/>
                </a:solidFill>
                <a:latin typeface="Montserrat Semi-Bold"/>
              </a:rPr>
              <a:t>жилья</a:t>
            </a:r>
            <a:r>
              <a:rPr lang="en-US" sz="2584" dirty="0">
                <a:solidFill>
                  <a:srgbClr val="263F6B"/>
                </a:solidFill>
                <a:latin typeface="Montserrat Semi-Bold"/>
              </a:rPr>
              <a:t>, </a:t>
            </a:r>
            <a:r>
              <a:rPr lang="en-US" sz="2584" dirty="0" err="1">
                <a:solidFill>
                  <a:srgbClr val="263F6B"/>
                </a:solidFill>
                <a:latin typeface="Montserrat Semi-Bold"/>
              </a:rPr>
              <a:t>качеству</a:t>
            </a:r>
            <a:r>
              <a:rPr lang="en-US" sz="2584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84" dirty="0" err="1">
                <a:solidFill>
                  <a:srgbClr val="263F6B"/>
                </a:solidFill>
                <a:latin typeface="Montserrat Semi-Bold"/>
              </a:rPr>
              <a:t>городской</a:t>
            </a:r>
            <a:r>
              <a:rPr lang="en-US" sz="2584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84" dirty="0" err="1">
                <a:solidFill>
                  <a:srgbClr val="263F6B"/>
                </a:solidFill>
                <a:latin typeface="Montserrat Semi-Bold"/>
              </a:rPr>
              <a:t>среды</a:t>
            </a:r>
            <a:r>
              <a:rPr lang="en-US" sz="2584" dirty="0">
                <a:solidFill>
                  <a:srgbClr val="263F6B"/>
                </a:solidFill>
                <a:latin typeface="Montserrat Semi-Bold"/>
              </a:rPr>
              <a:t>, </a:t>
            </a:r>
            <a:r>
              <a:rPr lang="en-US" sz="2584" dirty="0" err="1">
                <a:solidFill>
                  <a:srgbClr val="263F6B"/>
                </a:solidFill>
                <a:latin typeface="Montserrat Semi-Bold"/>
              </a:rPr>
              <a:t>экологии</a:t>
            </a:r>
            <a:r>
              <a:rPr lang="en-US" sz="2584" dirty="0">
                <a:solidFill>
                  <a:srgbClr val="263F6B"/>
                </a:solidFill>
                <a:latin typeface="Montserrat Semi-Bold"/>
              </a:rPr>
              <a:t>, </a:t>
            </a:r>
            <a:r>
              <a:rPr lang="en-US" sz="2584" dirty="0" err="1">
                <a:solidFill>
                  <a:srgbClr val="263F6B"/>
                </a:solidFill>
                <a:latin typeface="Montserrat Semi-Bold"/>
              </a:rPr>
              <a:t>развитию</a:t>
            </a:r>
            <a:r>
              <a:rPr lang="en-US" sz="2584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84" dirty="0" err="1">
                <a:solidFill>
                  <a:srgbClr val="263F6B"/>
                </a:solidFill>
                <a:latin typeface="Montserrat Semi-Bold"/>
              </a:rPr>
              <a:t>культурной</a:t>
            </a:r>
            <a:r>
              <a:rPr lang="en-US" sz="2584" dirty="0">
                <a:solidFill>
                  <a:srgbClr val="263F6B"/>
                </a:solidFill>
                <a:latin typeface="Montserrat Semi-Bold"/>
              </a:rPr>
              <a:t> и </a:t>
            </a:r>
            <a:r>
              <a:rPr lang="en-US" sz="2584" dirty="0" err="1">
                <a:solidFill>
                  <a:srgbClr val="263F6B"/>
                </a:solidFill>
                <a:latin typeface="Montserrat Semi-Bold"/>
              </a:rPr>
              <a:t>досуговой</a:t>
            </a:r>
            <a:r>
              <a:rPr lang="en-US" sz="2584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84" dirty="0" err="1">
                <a:solidFill>
                  <a:srgbClr val="263F6B"/>
                </a:solidFill>
                <a:latin typeface="Montserrat Semi-Bold"/>
              </a:rPr>
              <a:t>среды</a:t>
            </a:r>
            <a:endParaRPr lang="en-US" sz="2584" dirty="0">
              <a:solidFill>
                <a:srgbClr val="263F6B"/>
              </a:solidFill>
              <a:latin typeface="Montserrat Semi-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A6A6A6">
              <a:alpha val="4706"/>
            </a:srgbClr>
          </a:solidFill>
        </p:spPr>
      </p:sp>
      <p:sp>
        <p:nvSpPr>
          <p:cNvPr id="3" name="Freeform 3"/>
          <p:cNvSpPr/>
          <p:nvPr/>
        </p:nvSpPr>
        <p:spPr>
          <a:xfrm>
            <a:off x="15925800" y="880091"/>
            <a:ext cx="1556603" cy="1502830"/>
          </a:xfrm>
          <a:custGeom>
            <a:avLst/>
            <a:gdLst/>
            <a:ahLst/>
            <a:cxnLst/>
            <a:rect l="l" t="t" r="r" b="b"/>
            <a:pathLst>
              <a:path w="1556603" h="1502830">
                <a:moveTo>
                  <a:pt x="0" y="0"/>
                </a:moveTo>
                <a:lnTo>
                  <a:pt x="1556604" y="0"/>
                </a:lnTo>
                <a:lnTo>
                  <a:pt x="1556604" y="1502829"/>
                </a:lnTo>
                <a:lnTo>
                  <a:pt x="0" y="15028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14400" y="2328355"/>
            <a:ext cx="15392009" cy="146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59"/>
              </a:lnSpc>
            </a:pPr>
            <a:r>
              <a:rPr lang="en-US" sz="2666" dirty="0" err="1">
                <a:solidFill>
                  <a:srgbClr val="263F6B"/>
                </a:solidFill>
                <a:latin typeface="Montserrat Semi-Bold"/>
              </a:rPr>
              <a:t>Отказ</a:t>
            </a:r>
            <a:r>
              <a:rPr lang="en-US" sz="2666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666" dirty="0" err="1">
                <a:solidFill>
                  <a:srgbClr val="263F6B"/>
                </a:solidFill>
                <a:latin typeface="Montserrat Semi-Bold"/>
              </a:rPr>
              <a:t>от</a:t>
            </a:r>
            <a:r>
              <a:rPr lang="en-US" sz="2666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666" dirty="0" err="1">
                <a:solidFill>
                  <a:srgbClr val="263F6B"/>
                </a:solidFill>
                <a:latin typeface="Montserrat Semi-Bold"/>
              </a:rPr>
              <a:t>традиционных</a:t>
            </a:r>
            <a:r>
              <a:rPr lang="en-US" sz="2666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666" dirty="0" err="1">
                <a:solidFill>
                  <a:srgbClr val="263F6B"/>
                </a:solidFill>
                <a:latin typeface="Montserrat Semi-Bold"/>
              </a:rPr>
              <a:t>объектов</a:t>
            </a:r>
            <a:r>
              <a:rPr lang="en-US" sz="2666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666" dirty="0" err="1">
                <a:solidFill>
                  <a:srgbClr val="263F6B"/>
                </a:solidFill>
                <a:latin typeface="Montserrat Semi-Bold"/>
              </a:rPr>
              <a:t>коллективного</a:t>
            </a:r>
            <a:r>
              <a:rPr lang="en-US" sz="2666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666" dirty="0" err="1">
                <a:solidFill>
                  <a:srgbClr val="263F6B"/>
                </a:solidFill>
                <a:latin typeface="Montserrat Semi-Bold"/>
              </a:rPr>
              <a:t>доступа</a:t>
            </a:r>
            <a:r>
              <a:rPr lang="en-US" sz="2666" dirty="0">
                <a:solidFill>
                  <a:srgbClr val="263F6B"/>
                </a:solidFill>
                <a:latin typeface="Montserrat Semi-Bold"/>
              </a:rPr>
              <a:t>, </a:t>
            </a:r>
            <a:r>
              <a:rPr lang="en-US" sz="2666" dirty="0" err="1">
                <a:solidFill>
                  <a:srgbClr val="263F6B"/>
                </a:solidFill>
                <a:latin typeface="Montserrat Semi-Bold"/>
              </a:rPr>
              <a:t>переход</a:t>
            </a:r>
            <a:r>
              <a:rPr lang="en-US" sz="2666" dirty="0">
                <a:solidFill>
                  <a:srgbClr val="263F6B"/>
                </a:solidFill>
                <a:latin typeface="Montserrat Semi-Bold"/>
              </a:rPr>
              <a:t> к </a:t>
            </a:r>
            <a:r>
              <a:rPr lang="en-US" sz="2666" dirty="0" err="1">
                <a:solidFill>
                  <a:srgbClr val="263F6B"/>
                </a:solidFill>
                <a:latin typeface="Montserrat Semi-Bold"/>
              </a:rPr>
              <a:t>удаленному</a:t>
            </a:r>
            <a:r>
              <a:rPr lang="en-US" sz="2666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666" dirty="0" err="1">
                <a:solidFill>
                  <a:srgbClr val="263F6B"/>
                </a:solidFill>
                <a:latin typeface="Montserrat Semi-Bold"/>
              </a:rPr>
              <a:t>пользованию</a:t>
            </a:r>
            <a:r>
              <a:rPr lang="en-US" sz="2666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666" dirty="0" err="1">
                <a:solidFill>
                  <a:srgbClr val="263F6B"/>
                </a:solidFill>
                <a:latin typeface="Montserrat Semi-Bold"/>
              </a:rPr>
              <a:t>инфраструктурой</a:t>
            </a:r>
            <a:r>
              <a:rPr lang="en-US" sz="2666" dirty="0">
                <a:solidFill>
                  <a:srgbClr val="263F6B"/>
                </a:solidFill>
                <a:latin typeface="Montserrat Semi-Bold"/>
              </a:rPr>
              <a:t>.</a:t>
            </a:r>
          </a:p>
          <a:p>
            <a:pPr algn="just">
              <a:lnSpc>
                <a:spcPts val="3464"/>
              </a:lnSpc>
            </a:pPr>
            <a:endParaRPr lang="en-US" sz="2666" dirty="0">
              <a:solidFill>
                <a:srgbClr val="263F6B"/>
              </a:solidFill>
              <a:latin typeface="Montserrat Semi-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3400" y="441091"/>
            <a:ext cx="15544800" cy="1077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82"/>
              </a:lnSpc>
            </a:pPr>
            <a:r>
              <a:rPr lang="en-US" sz="4268" spc="-251" dirty="0">
                <a:solidFill>
                  <a:srgbClr val="263F6B"/>
                </a:solidFill>
                <a:latin typeface="Montserrat Extra-Bold Italics"/>
              </a:rPr>
              <a:t>Стратегическая диагностика (вызовы </a:t>
            </a:r>
            <a:r>
              <a:rPr lang="en-US" sz="4268" spc="-251" dirty="0" err="1">
                <a:solidFill>
                  <a:srgbClr val="263F6B"/>
                </a:solidFill>
                <a:latin typeface="Montserrat Extra-Bold Italics"/>
              </a:rPr>
              <a:t>развитию</a:t>
            </a:r>
            <a:r>
              <a:rPr lang="en-US" sz="4268" spc="-251" dirty="0">
                <a:solidFill>
                  <a:srgbClr val="263F6B"/>
                </a:solidFill>
                <a:latin typeface="Montserrat Extra-Bold Italics"/>
              </a:rPr>
              <a:t>)</a:t>
            </a:r>
          </a:p>
          <a:p>
            <a:pPr algn="ctr">
              <a:lnSpc>
                <a:spcPts val="4182"/>
              </a:lnSpc>
            </a:pPr>
            <a:endParaRPr lang="en-US" sz="4268" spc="-251" dirty="0">
              <a:solidFill>
                <a:srgbClr val="263F6B"/>
              </a:solidFill>
              <a:latin typeface="Montserrat Extra-Bold Itali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9600" y="1137215"/>
            <a:ext cx="1524000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98"/>
              </a:lnSpc>
            </a:pPr>
            <a:r>
              <a:rPr lang="en-US" sz="3360" spc="-198" dirty="0" err="1">
                <a:solidFill>
                  <a:srgbClr val="263F6B"/>
                </a:solidFill>
                <a:latin typeface="Montserrat Extra-Bold Italics"/>
              </a:rPr>
              <a:t>Урбанизация</a:t>
            </a:r>
            <a:r>
              <a:rPr lang="en-US" sz="3360" spc="-198" dirty="0">
                <a:solidFill>
                  <a:srgbClr val="263F6B"/>
                </a:solidFill>
                <a:latin typeface="Montserrat Extra-Bold Italics"/>
              </a:rPr>
              <a:t> и </a:t>
            </a:r>
            <a:r>
              <a:rPr lang="en-US" sz="3360" spc="-198" dirty="0" err="1">
                <a:solidFill>
                  <a:srgbClr val="263F6B"/>
                </a:solidFill>
                <a:latin typeface="Montserrat Extra-Bold Italics"/>
              </a:rPr>
              <a:t>спрос</a:t>
            </a:r>
            <a:r>
              <a:rPr lang="en-US" sz="3360" spc="-198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360" spc="-198" dirty="0" err="1">
                <a:solidFill>
                  <a:srgbClr val="263F6B"/>
                </a:solidFill>
                <a:latin typeface="Montserrat Extra-Bold Italics"/>
              </a:rPr>
              <a:t>на</a:t>
            </a:r>
            <a:r>
              <a:rPr lang="en-US" sz="3360" spc="-198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360" spc="-198" dirty="0" err="1">
                <a:solidFill>
                  <a:srgbClr val="263F6B"/>
                </a:solidFill>
                <a:latin typeface="Montserrat Extra-Bold Italics"/>
              </a:rPr>
              <a:t>городскую</a:t>
            </a:r>
            <a:r>
              <a:rPr lang="en-US" sz="3360" spc="-198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360" spc="-198" dirty="0" err="1">
                <a:solidFill>
                  <a:srgbClr val="263F6B"/>
                </a:solidFill>
                <a:latin typeface="Montserrat Extra-Bold Italics"/>
              </a:rPr>
              <a:t>культуру</a:t>
            </a:r>
            <a:r>
              <a:rPr lang="en-US" sz="3360" spc="-198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360" spc="-198" dirty="0" err="1">
                <a:solidFill>
                  <a:srgbClr val="263F6B"/>
                </a:solidFill>
                <a:latin typeface="Montserrat Extra-Bold Italics"/>
              </a:rPr>
              <a:t>одновременно</a:t>
            </a:r>
            <a:r>
              <a:rPr lang="en-US" sz="3360" spc="-198" dirty="0">
                <a:solidFill>
                  <a:srgbClr val="263F6B"/>
                </a:solidFill>
                <a:latin typeface="Montserrat Extra-Bold Italics"/>
              </a:rPr>
              <a:t> с </a:t>
            </a:r>
            <a:r>
              <a:rPr lang="en-US" sz="3360" spc="-198" dirty="0" err="1">
                <a:solidFill>
                  <a:srgbClr val="263F6B"/>
                </a:solidFill>
                <a:latin typeface="Montserrat Extra-Bold Italics"/>
              </a:rPr>
              <a:t>рурализацией</a:t>
            </a:r>
            <a:r>
              <a:rPr lang="en-US" sz="3360" spc="-198" dirty="0">
                <a:solidFill>
                  <a:srgbClr val="263F6B"/>
                </a:solidFill>
                <a:latin typeface="Montserrat Extra-Bold Italics"/>
              </a:rPr>
              <a:t> и </a:t>
            </a:r>
            <a:r>
              <a:rPr lang="en-US" sz="3360" spc="-198" dirty="0" err="1">
                <a:solidFill>
                  <a:srgbClr val="263F6B"/>
                </a:solidFill>
                <a:latin typeface="Montserrat Extra-Bold Italics"/>
              </a:rPr>
              <a:t>спросом</a:t>
            </a:r>
            <a:r>
              <a:rPr lang="en-US" sz="3360" spc="-198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360" spc="-198" dirty="0" err="1">
                <a:solidFill>
                  <a:srgbClr val="263F6B"/>
                </a:solidFill>
                <a:latin typeface="Montserrat Extra-Bold Italics"/>
              </a:rPr>
              <a:t>на</a:t>
            </a:r>
            <a:r>
              <a:rPr lang="en-US" sz="3360" spc="-198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360" spc="-198" dirty="0" err="1">
                <a:solidFill>
                  <a:srgbClr val="263F6B"/>
                </a:solidFill>
                <a:latin typeface="Montserrat Extra-Bold Italics"/>
              </a:rPr>
              <a:t>природу</a:t>
            </a:r>
            <a:endParaRPr lang="en-US" sz="3360" spc="-198" dirty="0">
              <a:solidFill>
                <a:srgbClr val="263F6B"/>
              </a:solidFill>
              <a:latin typeface="Montserrat Extra-Bold Itali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C56DE83-BCC3-4702-A131-8B81878B3D47}"/>
              </a:ext>
            </a:extLst>
          </p:cNvPr>
          <p:cNvSpPr/>
          <p:nvPr/>
        </p:nvSpPr>
        <p:spPr>
          <a:xfrm>
            <a:off x="543339" y="3636390"/>
            <a:ext cx="7052251" cy="6181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4130"/>
              </a:lnSpc>
            </a:pPr>
            <a:r>
              <a:rPr lang="en-US" sz="3560" spc="-210" dirty="0">
                <a:solidFill>
                  <a:srgbClr val="263F6B"/>
                </a:solidFill>
                <a:latin typeface="Montserrat Extra-Bold Italics"/>
              </a:rPr>
              <a:t>Переход к </a:t>
            </a:r>
            <a:r>
              <a:rPr lang="en-US" sz="3560" spc="-210" dirty="0" err="1">
                <a:solidFill>
                  <a:srgbClr val="263F6B"/>
                </a:solidFill>
                <a:latin typeface="Montserrat Extra-Bold Italics"/>
              </a:rPr>
              <a:t>экономике</a:t>
            </a:r>
            <a:r>
              <a:rPr lang="en-US" sz="3560" spc="-210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560" spc="-210" dirty="0" err="1">
                <a:solidFill>
                  <a:srgbClr val="263F6B"/>
                </a:solidFill>
                <a:latin typeface="Montserrat Extra-Bold Italics"/>
              </a:rPr>
              <a:t>знаний</a:t>
            </a:r>
            <a:endParaRPr lang="en-US" sz="3560" spc="-210" dirty="0">
              <a:solidFill>
                <a:srgbClr val="263F6B"/>
              </a:solidFill>
              <a:latin typeface="Montserrat Extra-Bold Itali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0B0A05A-F293-4C6C-8B02-F32748E54DA5}"/>
              </a:ext>
            </a:extLst>
          </p:cNvPr>
          <p:cNvSpPr/>
          <p:nvPr/>
        </p:nvSpPr>
        <p:spPr>
          <a:xfrm>
            <a:off x="304799" y="4261462"/>
            <a:ext cx="17678400" cy="3123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4003"/>
              </a:lnSpc>
            </a:pP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процесс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цифровой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трансформации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 и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растущая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роботизация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будут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кардинальным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образом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менять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структуру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занятости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: с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одной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стороны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,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снижая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зависимость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от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низкоквалифицированной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рабочей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силы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 и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ставя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под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вопрос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актуальность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отдельных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профессий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, с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другой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 —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предъявляя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все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более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высокие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 и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быстро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меняющиеся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требования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 к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ключевым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компетенциям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.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Это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требует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формирования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новой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модели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образования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,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ориентированной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на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быструю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адаптацию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 к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новым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условиям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F2FAEF6-2DD5-431A-83A7-2AF85C16676C}"/>
              </a:ext>
            </a:extLst>
          </p:cNvPr>
          <p:cNvSpPr/>
          <p:nvPr/>
        </p:nvSpPr>
        <p:spPr>
          <a:xfrm>
            <a:off x="-26506" y="7483335"/>
            <a:ext cx="11456505" cy="618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4130"/>
              </a:lnSpc>
            </a:pPr>
            <a:r>
              <a:rPr lang="en-US" sz="3560" spc="-210" dirty="0">
                <a:solidFill>
                  <a:srgbClr val="263F6B"/>
                </a:solidFill>
                <a:latin typeface="Montserrat Extra-Bold Italics"/>
              </a:rPr>
              <a:t>«</a:t>
            </a:r>
            <a:r>
              <a:rPr lang="en-US" sz="3560" spc="-210" dirty="0" err="1">
                <a:solidFill>
                  <a:srgbClr val="263F6B"/>
                </a:solidFill>
                <a:latin typeface="Montserrat Extra-Bold Italics"/>
              </a:rPr>
              <a:t>Живые</a:t>
            </a:r>
            <a:r>
              <a:rPr lang="en-US" sz="3560" spc="-210" dirty="0">
                <a:solidFill>
                  <a:srgbClr val="263F6B"/>
                </a:solidFill>
                <a:latin typeface="Montserrat Extra-Bold Italics"/>
              </a:rPr>
              <a:t>» </a:t>
            </a:r>
            <a:r>
              <a:rPr lang="en-US" sz="3560" spc="-210" dirty="0" err="1">
                <a:solidFill>
                  <a:srgbClr val="263F6B"/>
                </a:solidFill>
                <a:latin typeface="Montserrat Extra-Bold Italics"/>
              </a:rPr>
              <a:t>системы</a:t>
            </a:r>
            <a:r>
              <a:rPr lang="en-US" sz="3560" spc="-210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560" spc="-210" dirty="0" err="1">
                <a:solidFill>
                  <a:srgbClr val="263F6B"/>
                </a:solidFill>
                <a:latin typeface="Montserrat Extra-Bold Italics"/>
              </a:rPr>
              <a:t>управления</a:t>
            </a:r>
            <a:r>
              <a:rPr lang="en-US" sz="3560" spc="-210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560" spc="-210" dirty="0" err="1">
                <a:solidFill>
                  <a:srgbClr val="263F6B"/>
                </a:solidFill>
                <a:latin typeface="Montserrat Extra-Bold Italics"/>
              </a:rPr>
              <a:t>будущим</a:t>
            </a:r>
            <a:endParaRPr lang="en-US" sz="3560" spc="-210" dirty="0">
              <a:solidFill>
                <a:srgbClr val="263F6B"/>
              </a:solidFill>
              <a:latin typeface="Montserrat Extra-Bold Itali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8D37FF9-55DC-4605-BC69-FC523B79A6FE}"/>
              </a:ext>
            </a:extLst>
          </p:cNvPr>
          <p:cNvSpPr/>
          <p:nvPr/>
        </p:nvSpPr>
        <p:spPr>
          <a:xfrm>
            <a:off x="647699" y="8487691"/>
            <a:ext cx="16992600" cy="1071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003"/>
              </a:lnSpc>
            </a:pP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открытость,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гибкость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,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взаимодействие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на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основе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стратегий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 и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цифровых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коммуникационных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566" dirty="0" err="1">
                <a:solidFill>
                  <a:srgbClr val="263F6B"/>
                </a:solidFill>
                <a:latin typeface="Montserrat Semi-Bold"/>
              </a:rPr>
              <a:t>платформ</a:t>
            </a:r>
            <a:r>
              <a:rPr lang="en-US" sz="2566" dirty="0">
                <a:solidFill>
                  <a:srgbClr val="263F6B"/>
                </a:solidFill>
                <a:latin typeface="Montserrat Semi-Bold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020192"/>
            <a:ext cx="11513251" cy="2887985"/>
            <a:chOff x="0" y="0"/>
            <a:chExt cx="3240312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40312" cy="812800"/>
            </a:xfrm>
            <a:custGeom>
              <a:avLst/>
              <a:gdLst/>
              <a:ahLst/>
              <a:cxnLst/>
              <a:rect l="l" t="t" r="r" b="b"/>
              <a:pathLst>
                <a:path w="3240312" h="812800">
                  <a:moveTo>
                    <a:pt x="0" y="0"/>
                  </a:moveTo>
                  <a:lnTo>
                    <a:pt x="3240312" y="0"/>
                  </a:lnTo>
                  <a:lnTo>
                    <a:pt x="324031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263F6B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545454">
              <a:alpha val="4706"/>
            </a:srgbClr>
          </a:solidFill>
        </p:spPr>
      </p:sp>
      <p:sp>
        <p:nvSpPr>
          <p:cNvPr id="6" name="Freeform 6"/>
          <p:cNvSpPr/>
          <p:nvPr/>
        </p:nvSpPr>
        <p:spPr>
          <a:xfrm flipH="1">
            <a:off x="6305562" y="-995510"/>
            <a:ext cx="12278020" cy="12278020"/>
          </a:xfrm>
          <a:custGeom>
            <a:avLst/>
            <a:gdLst/>
            <a:ahLst/>
            <a:cxnLst/>
            <a:rect l="l" t="t" r="r" b="b"/>
            <a:pathLst>
              <a:path w="12278020" h="12278020">
                <a:moveTo>
                  <a:pt x="12278019" y="0"/>
                </a:moveTo>
                <a:lnTo>
                  <a:pt x="0" y="0"/>
                </a:lnTo>
                <a:lnTo>
                  <a:pt x="0" y="12278020"/>
                </a:lnTo>
                <a:lnTo>
                  <a:pt x="12278019" y="12278020"/>
                </a:lnTo>
                <a:lnTo>
                  <a:pt x="12278019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>
            <a:off x="1028700" y="3949193"/>
            <a:ext cx="15188660" cy="5198244"/>
          </a:xfrm>
          <a:prstGeom prst="rect">
            <a:avLst/>
          </a:prstGeom>
          <a:solidFill>
            <a:srgbClr val="213559"/>
          </a:solidFill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572358" y="0"/>
            <a:ext cx="8944351" cy="10694456"/>
            <a:chOff x="0" y="0"/>
            <a:chExt cx="8603361" cy="10286746"/>
          </a:xfrm>
        </p:grpSpPr>
        <p:sp>
          <p:nvSpPr>
            <p:cNvPr id="9" name="Freeform 9"/>
            <p:cNvSpPr/>
            <p:nvPr/>
          </p:nvSpPr>
          <p:spPr>
            <a:xfrm>
              <a:off x="-2794" y="-128"/>
              <a:ext cx="8606155" cy="10286874"/>
            </a:xfrm>
            <a:custGeom>
              <a:avLst/>
              <a:gdLst/>
              <a:ahLst/>
              <a:cxnLst/>
              <a:rect l="l" t="t" r="r" b="b"/>
              <a:pathLst>
                <a:path w="8606155" h="10286874">
                  <a:moveTo>
                    <a:pt x="8606155" y="10251441"/>
                  </a:moveTo>
                  <a:cubicBezTo>
                    <a:pt x="8606155" y="10284588"/>
                    <a:pt x="8595487" y="10286874"/>
                    <a:pt x="8567674" y="10286874"/>
                  </a:cubicBezTo>
                  <a:cubicBezTo>
                    <a:pt x="5713094" y="10286239"/>
                    <a:pt x="2858643" y="10286239"/>
                    <a:pt x="4064" y="10286239"/>
                  </a:cubicBezTo>
                  <a:cubicBezTo>
                    <a:pt x="0" y="10272396"/>
                    <a:pt x="6350" y="10259823"/>
                    <a:pt x="9271" y="10246996"/>
                  </a:cubicBezTo>
                  <a:cubicBezTo>
                    <a:pt x="134747" y="9685402"/>
                    <a:pt x="260350" y="9123935"/>
                    <a:pt x="386207" y="8562467"/>
                  </a:cubicBezTo>
                  <a:cubicBezTo>
                    <a:pt x="565658" y="7761986"/>
                    <a:pt x="745490" y="6961633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6"/>
                    <a:pt x="8605139" y="6846317"/>
                    <a:pt x="8606155" y="10251441"/>
                  </a:cubicBezTo>
                  <a:close/>
                </a:path>
              </a:pathLst>
            </a:custGeom>
            <a:blipFill>
              <a:blip r:embed="rId4"/>
              <a:stretch>
                <a:fillRect l="-40239" r="-40239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1028700" y="1114425"/>
            <a:ext cx="13738931" cy="1450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2"/>
              </a:lnSpc>
            </a:pPr>
            <a:r>
              <a:rPr lang="en-US" sz="3828" spc="-225" dirty="0">
                <a:solidFill>
                  <a:srgbClr val="263F6B"/>
                </a:solidFill>
                <a:latin typeface="Montserrat Extra-Bold Italics"/>
              </a:rPr>
              <a:t>Стратегическая диагностика (</a:t>
            </a:r>
            <a:r>
              <a:rPr lang="en-US" sz="3828" spc="-225" dirty="0" err="1">
                <a:solidFill>
                  <a:srgbClr val="263F6B"/>
                </a:solidFill>
                <a:latin typeface="Montserrat Extra-Bold Italics"/>
              </a:rPr>
              <a:t>главные</a:t>
            </a:r>
            <a:r>
              <a:rPr lang="en-US" sz="3828" spc="-225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828" spc="-225" dirty="0" err="1">
                <a:solidFill>
                  <a:srgbClr val="263F6B"/>
                </a:solidFill>
                <a:latin typeface="Montserrat Extra-Bold Italics"/>
              </a:rPr>
              <a:t>вопросы</a:t>
            </a:r>
            <a:r>
              <a:rPr lang="en-US" sz="3828" spc="-225" dirty="0">
                <a:solidFill>
                  <a:srgbClr val="263F6B"/>
                </a:solidFill>
                <a:latin typeface="Montserrat Extra-Bold Italics"/>
              </a:rPr>
              <a:t>, </a:t>
            </a:r>
            <a:r>
              <a:rPr lang="en-US" sz="3828" spc="-225" dirty="0" err="1">
                <a:solidFill>
                  <a:srgbClr val="263F6B"/>
                </a:solidFill>
                <a:latin typeface="Montserrat Extra-Bold Italics"/>
              </a:rPr>
              <a:t>определяющие</a:t>
            </a:r>
            <a:r>
              <a:rPr lang="en-US" sz="3828" spc="-225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828" spc="-225" dirty="0" err="1">
                <a:solidFill>
                  <a:srgbClr val="263F6B"/>
                </a:solidFill>
                <a:latin typeface="Montserrat Extra-Bold Italics"/>
              </a:rPr>
              <a:t>стратегический</a:t>
            </a:r>
            <a:r>
              <a:rPr lang="en-US" sz="3828" spc="-225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828" spc="-225" dirty="0" err="1">
                <a:solidFill>
                  <a:srgbClr val="263F6B"/>
                </a:solidFill>
                <a:latin typeface="Montserrat Extra-Bold Italics"/>
              </a:rPr>
              <a:t>выбор</a:t>
            </a:r>
            <a:r>
              <a:rPr lang="en-US" sz="3828" spc="-225" dirty="0">
                <a:solidFill>
                  <a:srgbClr val="263F6B"/>
                </a:solidFill>
                <a:latin typeface="Montserrat Extra-Bold Italics"/>
              </a:rPr>
              <a:t>)</a:t>
            </a:r>
          </a:p>
          <a:p>
            <a:pPr>
              <a:lnSpc>
                <a:spcPts val="3752"/>
              </a:lnSpc>
            </a:pPr>
            <a:endParaRPr lang="en-US" sz="3828" spc="-225" dirty="0">
              <a:solidFill>
                <a:srgbClr val="263F6B"/>
              </a:solidFill>
              <a:latin typeface="Montserrat Extra-Bold Itali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95922" y="3364366"/>
            <a:ext cx="11034375" cy="678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6"/>
              </a:lnSpc>
            </a:pPr>
            <a:r>
              <a:rPr lang="en-US" sz="2721" spc="-160">
                <a:solidFill>
                  <a:srgbClr val="263F6B"/>
                </a:solidFill>
                <a:latin typeface="Montserrat Extra-Bold"/>
              </a:rPr>
              <a:t>Наука и инновационное производство, новые технологии </a:t>
            </a:r>
          </a:p>
          <a:p>
            <a:pPr>
              <a:lnSpc>
                <a:spcPts val="2666"/>
              </a:lnSpc>
            </a:pPr>
            <a:endParaRPr lang="en-US" sz="2721" spc="-160">
              <a:solidFill>
                <a:srgbClr val="263F6B"/>
              </a:solidFill>
              <a:latin typeface="Montserrat Extra-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68138" y="4276004"/>
            <a:ext cx="12232860" cy="4458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9117" lvl="1" indent="-244559">
              <a:lnSpc>
                <a:spcPts val="3534"/>
              </a:lnSpc>
              <a:buFont typeface="Arial"/>
              <a:buChar char="•"/>
            </a:pPr>
            <a:r>
              <a:rPr lang="en-US" sz="2265">
                <a:solidFill>
                  <a:srgbClr val="FFFFFF"/>
                </a:solidFill>
                <a:latin typeface="Montserrat Semi-Bold"/>
              </a:rPr>
              <a:t>Зачем мы региону, стране, какие уникальные продукты и услуги мы производим? </a:t>
            </a:r>
          </a:p>
          <a:p>
            <a:pPr marL="489117" lvl="1" indent="-244559">
              <a:lnSpc>
                <a:spcPts val="3534"/>
              </a:lnSpc>
              <a:buFont typeface="Arial"/>
              <a:buChar char="•"/>
            </a:pPr>
            <a:r>
              <a:rPr lang="en-US" sz="2265">
                <a:solidFill>
                  <a:srgbClr val="FFFFFF"/>
                </a:solidFill>
                <a:latin typeface="Montserrat Semi-Bold"/>
              </a:rPr>
              <a:t>Каково состояние системы вывода на рынок производимых нами продуктов (ареалы). </a:t>
            </a:r>
          </a:p>
          <a:p>
            <a:pPr marL="489117" lvl="1" indent="-244559">
              <a:lnSpc>
                <a:spcPts val="3534"/>
              </a:lnSpc>
              <a:buFont typeface="Arial"/>
              <a:buChar char="•"/>
            </a:pPr>
            <a:r>
              <a:rPr lang="en-US" sz="2265">
                <a:solidFill>
                  <a:srgbClr val="FFFFFF"/>
                </a:solidFill>
                <a:latin typeface="Montserrat Semi-Bold"/>
              </a:rPr>
              <a:t>Как мы менялись во времени, готовы ли меняться и стать умнее, технологичнее? </a:t>
            </a:r>
          </a:p>
          <a:p>
            <a:pPr marL="489117" lvl="1" indent="-244559">
              <a:lnSpc>
                <a:spcPts val="3534"/>
              </a:lnSpc>
              <a:buFont typeface="Arial"/>
              <a:buChar char="•"/>
            </a:pPr>
            <a:r>
              <a:rPr lang="en-US" sz="2265">
                <a:solidFill>
                  <a:srgbClr val="FFFFFF"/>
                </a:solidFill>
                <a:latin typeface="Montserrat Semi-Bold"/>
              </a:rPr>
              <a:t>Каков технологический уровень наших предприятий? </a:t>
            </a:r>
          </a:p>
          <a:p>
            <a:pPr marL="489117" lvl="1" indent="-244559">
              <a:lnSpc>
                <a:spcPts val="3534"/>
              </a:lnSpc>
              <a:buFont typeface="Arial"/>
              <a:buChar char="•"/>
            </a:pPr>
            <a:r>
              <a:rPr lang="en-US" sz="2265">
                <a:solidFill>
                  <a:srgbClr val="FFFFFF"/>
                </a:solidFill>
                <a:latin typeface="Montserrat Semi-Bold"/>
              </a:rPr>
              <a:t>Готовы ли мы к тому, чтобы определить развитие научно-производственного комплекса приоритетным для достижения целей и решения задач социально-экономического развития поселка.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020192"/>
            <a:ext cx="5026599" cy="2887985"/>
            <a:chOff x="0" y="0"/>
            <a:chExt cx="1414696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14696" cy="812800"/>
            </a:xfrm>
            <a:custGeom>
              <a:avLst/>
              <a:gdLst/>
              <a:ahLst/>
              <a:cxnLst/>
              <a:rect l="l" t="t" r="r" b="b"/>
              <a:pathLst>
                <a:path w="1414696" h="812800">
                  <a:moveTo>
                    <a:pt x="0" y="0"/>
                  </a:moveTo>
                  <a:lnTo>
                    <a:pt x="1414696" y="0"/>
                  </a:lnTo>
                  <a:lnTo>
                    <a:pt x="141469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263F6B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545454">
              <a:alpha val="4706"/>
            </a:srgbClr>
          </a:solidFill>
        </p:spPr>
      </p:sp>
      <p:sp>
        <p:nvSpPr>
          <p:cNvPr id="6" name="Freeform 6"/>
          <p:cNvSpPr/>
          <p:nvPr/>
        </p:nvSpPr>
        <p:spPr>
          <a:xfrm flipH="1">
            <a:off x="6305562" y="-995510"/>
            <a:ext cx="12278020" cy="12278020"/>
          </a:xfrm>
          <a:custGeom>
            <a:avLst/>
            <a:gdLst/>
            <a:ahLst/>
            <a:cxnLst/>
            <a:rect l="l" t="t" r="r" b="b"/>
            <a:pathLst>
              <a:path w="12278020" h="12278020">
                <a:moveTo>
                  <a:pt x="12278019" y="0"/>
                </a:moveTo>
                <a:lnTo>
                  <a:pt x="0" y="0"/>
                </a:lnTo>
                <a:lnTo>
                  <a:pt x="0" y="12278020"/>
                </a:lnTo>
                <a:lnTo>
                  <a:pt x="12278019" y="12278020"/>
                </a:lnTo>
                <a:lnTo>
                  <a:pt x="12278019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>
            <a:off x="1028700" y="3949193"/>
            <a:ext cx="15188660" cy="5198244"/>
          </a:xfrm>
          <a:prstGeom prst="rect">
            <a:avLst/>
          </a:prstGeom>
          <a:solidFill>
            <a:srgbClr val="213559"/>
          </a:solidFill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572358" y="0"/>
            <a:ext cx="8944351" cy="10694456"/>
            <a:chOff x="0" y="0"/>
            <a:chExt cx="8603361" cy="10286746"/>
          </a:xfrm>
        </p:grpSpPr>
        <p:sp>
          <p:nvSpPr>
            <p:cNvPr id="9" name="Freeform 9"/>
            <p:cNvSpPr/>
            <p:nvPr/>
          </p:nvSpPr>
          <p:spPr>
            <a:xfrm>
              <a:off x="-2794" y="-128"/>
              <a:ext cx="8606155" cy="10286874"/>
            </a:xfrm>
            <a:custGeom>
              <a:avLst/>
              <a:gdLst/>
              <a:ahLst/>
              <a:cxnLst/>
              <a:rect l="l" t="t" r="r" b="b"/>
              <a:pathLst>
                <a:path w="8606155" h="10286874">
                  <a:moveTo>
                    <a:pt x="8606155" y="10251441"/>
                  </a:moveTo>
                  <a:cubicBezTo>
                    <a:pt x="8606155" y="10284588"/>
                    <a:pt x="8595487" y="10286874"/>
                    <a:pt x="8567674" y="10286874"/>
                  </a:cubicBezTo>
                  <a:cubicBezTo>
                    <a:pt x="5713094" y="10286239"/>
                    <a:pt x="2858643" y="10286239"/>
                    <a:pt x="4064" y="10286239"/>
                  </a:cubicBezTo>
                  <a:cubicBezTo>
                    <a:pt x="0" y="10272396"/>
                    <a:pt x="6350" y="10259823"/>
                    <a:pt x="9271" y="10246996"/>
                  </a:cubicBezTo>
                  <a:cubicBezTo>
                    <a:pt x="134747" y="9685402"/>
                    <a:pt x="260350" y="9123935"/>
                    <a:pt x="386207" y="8562467"/>
                  </a:cubicBezTo>
                  <a:cubicBezTo>
                    <a:pt x="565658" y="7761986"/>
                    <a:pt x="745490" y="6961633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6"/>
                    <a:pt x="8605139" y="6846317"/>
                    <a:pt x="8606155" y="10251441"/>
                  </a:cubicBezTo>
                  <a:close/>
                </a:path>
              </a:pathLst>
            </a:custGeom>
            <a:blipFill>
              <a:blip r:embed="rId4"/>
              <a:stretch>
                <a:fillRect l="-10499" r="-37114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1028700" y="1114425"/>
            <a:ext cx="13738931" cy="1450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2"/>
              </a:lnSpc>
            </a:pPr>
            <a:r>
              <a:rPr lang="en-US" sz="3828" spc="-225" dirty="0">
                <a:solidFill>
                  <a:srgbClr val="263F6B"/>
                </a:solidFill>
                <a:latin typeface="Montserrat Extra-Bold Italics"/>
              </a:rPr>
              <a:t>Стратегическая диагностика (</a:t>
            </a:r>
            <a:r>
              <a:rPr lang="en-US" sz="3828" spc="-225" dirty="0" err="1">
                <a:solidFill>
                  <a:srgbClr val="263F6B"/>
                </a:solidFill>
                <a:latin typeface="Montserrat Extra-Bold Italics"/>
              </a:rPr>
              <a:t>главные</a:t>
            </a:r>
            <a:r>
              <a:rPr lang="en-US" sz="3828" spc="-225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828" spc="-225" dirty="0" err="1">
                <a:solidFill>
                  <a:srgbClr val="263F6B"/>
                </a:solidFill>
                <a:latin typeface="Montserrat Extra-Bold Italics"/>
              </a:rPr>
              <a:t>вопросы</a:t>
            </a:r>
            <a:r>
              <a:rPr lang="en-US" sz="3828" spc="-225" dirty="0">
                <a:solidFill>
                  <a:srgbClr val="263F6B"/>
                </a:solidFill>
                <a:latin typeface="Montserrat Extra-Bold Italics"/>
              </a:rPr>
              <a:t>, </a:t>
            </a:r>
            <a:r>
              <a:rPr lang="en-US" sz="3828" spc="-225" dirty="0" err="1">
                <a:solidFill>
                  <a:srgbClr val="263F6B"/>
                </a:solidFill>
                <a:latin typeface="Montserrat Extra-Bold Italics"/>
              </a:rPr>
              <a:t>определяющие</a:t>
            </a:r>
            <a:r>
              <a:rPr lang="en-US" sz="3828" spc="-225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828" spc="-225" dirty="0" err="1">
                <a:solidFill>
                  <a:srgbClr val="263F6B"/>
                </a:solidFill>
                <a:latin typeface="Montserrat Extra-Bold Italics"/>
              </a:rPr>
              <a:t>стратегический</a:t>
            </a:r>
            <a:r>
              <a:rPr lang="en-US" sz="3828" spc="-225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828" spc="-225" dirty="0" err="1">
                <a:solidFill>
                  <a:srgbClr val="263F6B"/>
                </a:solidFill>
                <a:latin typeface="Montserrat Extra-Bold Italics"/>
              </a:rPr>
              <a:t>выбор</a:t>
            </a:r>
            <a:r>
              <a:rPr lang="en-US" sz="3828" spc="-225" dirty="0">
                <a:solidFill>
                  <a:srgbClr val="263F6B"/>
                </a:solidFill>
                <a:latin typeface="Montserrat Extra-Bold Italics"/>
              </a:rPr>
              <a:t>)</a:t>
            </a:r>
          </a:p>
          <a:p>
            <a:pPr>
              <a:lnSpc>
                <a:spcPts val="3752"/>
              </a:lnSpc>
            </a:pPr>
            <a:endParaRPr lang="en-US" sz="3828" spc="-225" dirty="0">
              <a:solidFill>
                <a:srgbClr val="263F6B"/>
              </a:solidFill>
              <a:latin typeface="Montserrat Extra-Bold Itali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95922" y="3364366"/>
            <a:ext cx="11034375" cy="678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6"/>
              </a:lnSpc>
            </a:pPr>
            <a:r>
              <a:rPr lang="en-US" sz="2721" spc="-160">
                <a:solidFill>
                  <a:srgbClr val="263F6B"/>
                </a:solidFill>
                <a:latin typeface="Montserrat Extra-Bold"/>
              </a:rPr>
              <a:t>Человеческий капитал</a:t>
            </a:r>
          </a:p>
          <a:p>
            <a:pPr>
              <a:lnSpc>
                <a:spcPts val="2666"/>
              </a:lnSpc>
            </a:pPr>
            <a:endParaRPr lang="en-US" sz="2721" spc="-160">
              <a:solidFill>
                <a:srgbClr val="263F6B"/>
              </a:solidFill>
              <a:latin typeface="Montserrat Extra-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83871" y="4509022"/>
            <a:ext cx="12714827" cy="3878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3420" lvl="1" indent="-266710">
              <a:lnSpc>
                <a:spcPts val="3854"/>
              </a:lnSpc>
              <a:buFont typeface="Arial"/>
              <a:buChar char="•"/>
            </a:pPr>
            <a:r>
              <a:rPr lang="en-US" sz="2470">
                <a:solidFill>
                  <a:srgbClr val="FFFFFF"/>
                </a:solidFill>
                <a:latin typeface="Montserrat Semi-Bold"/>
              </a:rPr>
              <a:t>Кто мы есть?</a:t>
            </a:r>
          </a:p>
          <a:p>
            <a:pPr marL="533420" lvl="1" indent="-266710">
              <a:lnSpc>
                <a:spcPts val="3854"/>
              </a:lnSpc>
              <a:buFont typeface="Arial"/>
              <a:buChar char="•"/>
            </a:pPr>
            <a:r>
              <a:rPr lang="en-US" sz="2470">
                <a:solidFill>
                  <a:srgbClr val="FFFFFF"/>
                </a:solidFill>
                <a:latin typeface="Montserrat Semi-Bold"/>
              </a:rPr>
              <a:t>Как изменилось качество населения? </a:t>
            </a:r>
          </a:p>
          <a:p>
            <a:pPr marL="533420" lvl="1" indent="-266710">
              <a:lnSpc>
                <a:spcPts val="3854"/>
              </a:lnSpc>
              <a:buFont typeface="Arial"/>
              <a:buChar char="•"/>
            </a:pPr>
            <a:r>
              <a:rPr lang="en-US" sz="2470">
                <a:solidFill>
                  <a:srgbClr val="FFFFFF"/>
                </a:solidFill>
                <a:latin typeface="Montserrat Semi-Bold"/>
              </a:rPr>
              <a:t>Каких людей хотим видеть у себя?  </a:t>
            </a:r>
          </a:p>
          <a:p>
            <a:pPr marL="533420" lvl="1" indent="-266710">
              <a:lnSpc>
                <a:spcPts val="3854"/>
              </a:lnSpc>
              <a:buFont typeface="Arial"/>
              <a:buChar char="•"/>
            </a:pPr>
            <a:r>
              <a:rPr lang="en-US" sz="2470">
                <a:solidFill>
                  <a:srgbClr val="FFFFFF"/>
                </a:solidFill>
                <a:latin typeface="Montserrat Semi-Bold"/>
              </a:rPr>
              <a:t>Какие инструменты используем для привлечения, удержания, развития тех, которых хотим видеть, в том числе носителей нужного капитала в здравохранении, науке, образовании, соц. поддержке и управлении?</a:t>
            </a:r>
          </a:p>
          <a:p>
            <a:pPr marL="533420" lvl="1" indent="-266710">
              <a:lnSpc>
                <a:spcPts val="3854"/>
              </a:lnSpc>
              <a:buFont typeface="Arial"/>
              <a:buChar char="•"/>
            </a:pPr>
            <a:r>
              <a:rPr lang="en-US" sz="2470">
                <a:solidFill>
                  <a:srgbClr val="FFFFFF"/>
                </a:solidFill>
                <a:latin typeface="Montserrat Semi-Bold"/>
              </a:rPr>
              <a:t> Надо ли стремиться к росту численности населения?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848742"/>
            <a:ext cx="10626336" cy="2887985"/>
            <a:chOff x="0" y="0"/>
            <a:chExt cx="2990697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90697" cy="812800"/>
            </a:xfrm>
            <a:custGeom>
              <a:avLst/>
              <a:gdLst/>
              <a:ahLst/>
              <a:cxnLst/>
              <a:rect l="l" t="t" r="r" b="b"/>
              <a:pathLst>
                <a:path w="2990697" h="812800">
                  <a:moveTo>
                    <a:pt x="0" y="0"/>
                  </a:moveTo>
                  <a:lnTo>
                    <a:pt x="2990697" y="0"/>
                  </a:lnTo>
                  <a:lnTo>
                    <a:pt x="299069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263F6B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545454">
              <a:alpha val="4706"/>
            </a:srgbClr>
          </a:solidFill>
        </p:spPr>
      </p:sp>
      <p:sp>
        <p:nvSpPr>
          <p:cNvPr id="6" name="Freeform 6"/>
          <p:cNvSpPr/>
          <p:nvPr/>
        </p:nvSpPr>
        <p:spPr>
          <a:xfrm flipH="1">
            <a:off x="6305562" y="-995510"/>
            <a:ext cx="12278020" cy="12278020"/>
          </a:xfrm>
          <a:custGeom>
            <a:avLst/>
            <a:gdLst/>
            <a:ahLst/>
            <a:cxnLst/>
            <a:rect l="l" t="t" r="r" b="b"/>
            <a:pathLst>
              <a:path w="12278020" h="12278020">
                <a:moveTo>
                  <a:pt x="12278019" y="0"/>
                </a:moveTo>
                <a:lnTo>
                  <a:pt x="0" y="0"/>
                </a:lnTo>
                <a:lnTo>
                  <a:pt x="0" y="12278020"/>
                </a:lnTo>
                <a:lnTo>
                  <a:pt x="12278019" y="12278020"/>
                </a:lnTo>
                <a:lnTo>
                  <a:pt x="12278019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>
            <a:off x="1028700" y="3949193"/>
            <a:ext cx="15188660" cy="5198244"/>
          </a:xfrm>
          <a:prstGeom prst="rect">
            <a:avLst/>
          </a:prstGeom>
          <a:solidFill>
            <a:srgbClr val="213559"/>
          </a:solidFill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572358" y="0"/>
            <a:ext cx="8944351" cy="10694456"/>
            <a:chOff x="0" y="0"/>
            <a:chExt cx="8603361" cy="10286746"/>
          </a:xfrm>
        </p:grpSpPr>
        <p:sp>
          <p:nvSpPr>
            <p:cNvPr id="9" name="Freeform 9"/>
            <p:cNvSpPr/>
            <p:nvPr/>
          </p:nvSpPr>
          <p:spPr>
            <a:xfrm>
              <a:off x="-2794" y="-128"/>
              <a:ext cx="8606155" cy="10286874"/>
            </a:xfrm>
            <a:custGeom>
              <a:avLst/>
              <a:gdLst/>
              <a:ahLst/>
              <a:cxnLst/>
              <a:rect l="l" t="t" r="r" b="b"/>
              <a:pathLst>
                <a:path w="8606155" h="10286874">
                  <a:moveTo>
                    <a:pt x="8606155" y="10251441"/>
                  </a:moveTo>
                  <a:cubicBezTo>
                    <a:pt x="8606155" y="10284588"/>
                    <a:pt x="8595487" y="10286874"/>
                    <a:pt x="8567674" y="10286874"/>
                  </a:cubicBezTo>
                  <a:cubicBezTo>
                    <a:pt x="5713094" y="10286239"/>
                    <a:pt x="2858643" y="10286239"/>
                    <a:pt x="4064" y="10286239"/>
                  </a:cubicBezTo>
                  <a:cubicBezTo>
                    <a:pt x="0" y="10272396"/>
                    <a:pt x="6350" y="10259823"/>
                    <a:pt x="9271" y="10246996"/>
                  </a:cubicBezTo>
                  <a:cubicBezTo>
                    <a:pt x="134747" y="9685402"/>
                    <a:pt x="260350" y="9123935"/>
                    <a:pt x="386207" y="8562467"/>
                  </a:cubicBezTo>
                  <a:cubicBezTo>
                    <a:pt x="565658" y="7761986"/>
                    <a:pt x="745490" y="6961633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6"/>
                    <a:pt x="8605139" y="6846317"/>
                    <a:pt x="8606155" y="10251441"/>
                  </a:cubicBezTo>
                  <a:close/>
                </a:path>
              </a:pathLst>
            </a:custGeom>
            <a:blipFill>
              <a:blip r:embed="rId4"/>
              <a:stretch>
                <a:fillRect r="-79489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1028700" y="1114425"/>
            <a:ext cx="13738931" cy="1450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2"/>
              </a:lnSpc>
            </a:pPr>
            <a:r>
              <a:rPr lang="en-US" sz="3828" spc="-225" dirty="0">
                <a:solidFill>
                  <a:srgbClr val="263F6B"/>
                </a:solidFill>
                <a:latin typeface="Montserrat Extra-Bold Italics"/>
              </a:rPr>
              <a:t>Стратегическая диагностика (</a:t>
            </a:r>
            <a:r>
              <a:rPr lang="en-US" sz="3828" spc="-225" dirty="0" err="1">
                <a:solidFill>
                  <a:srgbClr val="263F6B"/>
                </a:solidFill>
                <a:latin typeface="Montserrat Extra-Bold Italics"/>
              </a:rPr>
              <a:t>главные</a:t>
            </a:r>
            <a:r>
              <a:rPr lang="en-US" sz="3828" spc="-225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828" spc="-225" dirty="0" err="1">
                <a:solidFill>
                  <a:srgbClr val="263F6B"/>
                </a:solidFill>
                <a:latin typeface="Montserrat Extra-Bold Italics"/>
              </a:rPr>
              <a:t>вопросы</a:t>
            </a:r>
            <a:r>
              <a:rPr lang="en-US" sz="3828" spc="-225" dirty="0">
                <a:solidFill>
                  <a:srgbClr val="263F6B"/>
                </a:solidFill>
                <a:latin typeface="Montserrat Extra-Bold Italics"/>
              </a:rPr>
              <a:t>, </a:t>
            </a:r>
            <a:r>
              <a:rPr lang="en-US" sz="3828" spc="-225" dirty="0" err="1">
                <a:solidFill>
                  <a:srgbClr val="263F6B"/>
                </a:solidFill>
                <a:latin typeface="Montserrat Extra-Bold Italics"/>
              </a:rPr>
              <a:t>определяющие</a:t>
            </a:r>
            <a:r>
              <a:rPr lang="en-US" sz="3828" spc="-225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828" spc="-225" dirty="0" err="1">
                <a:solidFill>
                  <a:srgbClr val="263F6B"/>
                </a:solidFill>
                <a:latin typeface="Montserrat Extra-Bold Italics"/>
              </a:rPr>
              <a:t>стратегический</a:t>
            </a:r>
            <a:r>
              <a:rPr lang="en-US" sz="3828" spc="-225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828" spc="-225" dirty="0" err="1">
                <a:solidFill>
                  <a:srgbClr val="263F6B"/>
                </a:solidFill>
                <a:latin typeface="Montserrat Extra-Bold Italics"/>
              </a:rPr>
              <a:t>выбор</a:t>
            </a:r>
            <a:r>
              <a:rPr lang="en-US" sz="3828" spc="-225" dirty="0">
                <a:solidFill>
                  <a:srgbClr val="263F6B"/>
                </a:solidFill>
                <a:latin typeface="Montserrat Extra-Bold Italics"/>
              </a:rPr>
              <a:t>)</a:t>
            </a:r>
          </a:p>
          <a:p>
            <a:pPr>
              <a:lnSpc>
                <a:spcPts val="3752"/>
              </a:lnSpc>
            </a:pPr>
            <a:endParaRPr lang="en-US" sz="3828" spc="-225" dirty="0">
              <a:solidFill>
                <a:srgbClr val="263F6B"/>
              </a:solidFill>
              <a:latin typeface="Montserrat Extra-Bold Itali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95922" y="3164150"/>
            <a:ext cx="11034375" cy="678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6"/>
              </a:lnSpc>
            </a:pPr>
            <a:r>
              <a:rPr lang="en-US" sz="2721" spc="-160">
                <a:solidFill>
                  <a:srgbClr val="263F6B"/>
                </a:solidFill>
                <a:latin typeface="Montserrat Extra-Bold"/>
              </a:rPr>
              <a:t>Природные ресурсы, пространственное и устойчивое развитие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01904" y="4223629"/>
            <a:ext cx="11422411" cy="4590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9805" lvl="1" indent="-229902">
              <a:lnSpc>
                <a:spcPts val="3322"/>
              </a:lnSpc>
              <a:buFont typeface="Arial"/>
              <a:buChar char="•"/>
            </a:pPr>
            <a:r>
              <a:rPr lang="en-US" sz="2129">
                <a:solidFill>
                  <a:srgbClr val="FFFFFF"/>
                </a:solidFill>
                <a:latin typeface="Montserrat Semi-Bold Bold"/>
              </a:rPr>
              <a:t>Как мы управляем своей территорией с точки зрения красоты и комфорта, хорошо ли мы используем свои природные ресурсы?</a:t>
            </a:r>
          </a:p>
          <a:p>
            <a:pPr marL="459805" lvl="1" indent="-229902">
              <a:lnSpc>
                <a:spcPts val="3322"/>
              </a:lnSpc>
              <a:buFont typeface="Arial"/>
              <a:buChar char="•"/>
            </a:pPr>
            <a:r>
              <a:rPr lang="en-US" sz="2129">
                <a:solidFill>
                  <a:srgbClr val="FFFFFF"/>
                </a:solidFill>
                <a:latin typeface="Montserrat Semi-Bold Bold"/>
              </a:rPr>
              <a:t>Доступны ли они для бизнеса и людей? </a:t>
            </a:r>
          </a:p>
          <a:p>
            <a:pPr marL="459805" lvl="1" indent="-229902">
              <a:lnSpc>
                <a:spcPts val="3322"/>
              </a:lnSpc>
              <a:buFont typeface="Arial"/>
              <a:buChar char="•"/>
            </a:pPr>
            <a:r>
              <a:rPr lang="en-US" sz="2129">
                <a:solidFill>
                  <a:srgbClr val="FFFFFF"/>
                </a:solidFill>
                <a:latin typeface="Montserrat Semi-Bold Bold"/>
              </a:rPr>
              <a:t>Защищены ли они от воздействия негативных факторов? </a:t>
            </a:r>
          </a:p>
          <a:p>
            <a:pPr marL="459805" lvl="1" indent="-229902">
              <a:lnSpc>
                <a:spcPts val="3322"/>
              </a:lnSpc>
              <a:buFont typeface="Arial"/>
              <a:buChar char="•"/>
            </a:pPr>
            <a:r>
              <a:rPr lang="en-US" sz="2129">
                <a:solidFill>
                  <a:srgbClr val="FFFFFF"/>
                </a:solidFill>
                <a:latin typeface="Montserrat Semi-Bold Bold"/>
              </a:rPr>
              <a:t>Что произошло с ними за последнее десятилетие? </a:t>
            </a:r>
          </a:p>
          <a:p>
            <a:pPr marL="459805" lvl="1" indent="-229902">
              <a:lnSpc>
                <a:spcPts val="3322"/>
              </a:lnSpc>
              <a:buFont typeface="Arial"/>
              <a:buChar char="•"/>
            </a:pPr>
            <a:r>
              <a:rPr lang="en-US" sz="2129">
                <a:solidFill>
                  <a:srgbClr val="FFFFFF"/>
                </a:solidFill>
                <a:latin typeface="Montserrat Semi-Bold Bold"/>
              </a:rPr>
              <a:t>Какую природу и ресурс мы оставим потомкам через 7 лет?</a:t>
            </a:r>
          </a:p>
          <a:p>
            <a:pPr marL="459805" lvl="1" indent="-229902">
              <a:lnSpc>
                <a:spcPts val="3322"/>
              </a:lnSpc>
              <a:buFont typeface="Arial"/>
              <a:buChar char="•"/>
            </a:pPr>
            <a:r>
              <a:rPr lang="en-US" sz="2129">
                <a:solidFill>
                  <a:srgbClr val="FFFFFF"/>
                </a:solidFill>
                <a:latin typeface="Montserrat Semi-Bold Bold"/>
              </a:rPr>
              <a:t>Как организовано пространство и каковы тенденции его использования?</a:t>
            </a:r>
          </a:p>
          <a:p>
            <a:pPr marL="459805" lvl="1" indent="-229902">
              <a:lnSpc>
                <a:spcPts val="3322"/>
              </a:lnSpc>
              <a:buFont typeface="Arial"/>
              <a:buChar char="•"/>
            </a:pPr>
            <a:r>
              <a:rPr lang="en-US" sz="2129">
                <a:solidFill>
                  <a:srgbClr val="FFFFFF"/>
                </a:solidFill>
                <a:latin typeface="Montserrat Semi-Bold Bold"/>
              </a:rPr>
              <a:t>Как организовать пространство поселка, чтобы было удобнее? </a:t>
            </a:r>
          </a:p>
          <a:p>
            <a:pPr marL="459805" lvl="1" indent="-229902">
              <a:lnSpc>
                <a:spcPts val="3322"/>
              </a:lnSpc>
              <a:buFont typeface="Arial"/>
              <a:buChar char="•"/>
            </a:pPr>
            <a:r>
              <a:rPr lang="en-US" sz="2129">
                <a:solidFill>
                  <a:srgbClr val="FFFFFF"/>
                </a:solidFill>
                <a:latin typeface="Montserrat Semi-Bold Bold"/>
              </a:rPr>
              <a:t>Кто и как управляет пространственным развитием? </a:t>
            </a:r>
          </a:p>
          <a:p>
            <a:pPr marL="459805" lvl="1" indent="-229902">
              <a:lnSpc>
                <a:spcPts val="3322"/>
              </a:lnSpc>
              <a:buFont typeface="Arial"/>
              <a:buChar char="•"/>
            </a:pPr>
            <a:r>
              <a:rPr lang="en-US" sz="2129">
                <a:solidFill>
                  <a:srgbClr val="FFFFFF"/>
                </a:solidFill>
                <a:latin typeface="Montserrat Semi-Bold Bold"/>
              </a:rPr>
              <a:t>Какая инфраструктура в дефиците? Какие проблемы в инфраструктуре?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918304"/>
            <a:ext cx="7461267" cy="2818423"/>
            <a:chOff x="0" y="0"/>
            <a:chExt cx="2099914" cy="7932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99913" cy="793222"/>
            </a:xfrm>
            <a:custGeom>
              <a:avLst/>
              <a:gdLst/>
              <a:ahLst/>
              <a:cxnLst/>
              <a:rect l="l" t="t" r="r" b="b"/>
              <a:pathLst>
                <a:path w="2099913" h="793222">
                  <a:moveTo>
                    <a:pt x="0" y="0"/>
                  </a:moveTo>
                  <a:lnTo>
                    <a:pt x="2099913" y="0"/>
                  </a:lnTo>
                  <a:lnTo>
                    <a:pt x="2099913" y="793222"/>
                  </a:lnTo>
                  <a:lnTo>
                    <a:pt x="0" y="7932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263F6B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545454">
              <a:alpha val="4706"/>
            </a:srgbClr>
          </a:solidFill>
        </p:spPr>
      </p:sp>
      <p:sp>
        <p:nvSpPr>
          <p:cNvPr id="6" name="Freeform 6"/>
          <p:cNvSpPr/>
          <p:nvPr/>
        </p:nvSpPr>
        <p:spPr>
          <a:xfrm flipH="1">
            <a:off x="6305562" y="-995510"/>
            <a:ext cx="12278020" cy="12278020"/>
          </a:xfrm>
          <a:custGeom>
            <a:avLst/>
            <a:gdLst/>
            <a:ahLst/>
            <a:cxnLst/>
            <a:rect l="l" t="t" r="r" b="b"/>
            <a:pathLst>
              <a:path w="12278020" h="12278020">
                <a:moveTo>
                  <a:pt x="12278019" y="0"/>
                </a:moveTo>
                <a:lnTo>
                  <a:pt x="0" y="0"/>
                </a:lnTo>
                <a:lnTo>
                  <a:pt x="0" y="12278020"/>
                </a:lnTo>
                <a:lnTo>
                  <a:pt x="12278019" y="12278020"/>
                </a:lnTo>
                <a:lnTo>
                  <a:pt x="12278019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>
            <a:off x="1028700" y="3949193"/>
            <a:ext cx="15188660" cy="5198244"/>
          </a:xfrm>
          <a:prstGeom prst="rect">
            <a:avLst/>
          </a:prstGeom>
          <a:solidFill>
            <a:srgbClr val="213559"/>
          </a:solidFill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572358" y="0"/>
            <a:ext cx="8944351" cy="10694456"/>
            <a:chOff x="0" y="0"/>
            <a:chExt cx="8603361" cy="10286746"/>
          </a:xfrm>
        </p:grpSpPr>
        <p:sp>
          <p:nvSpPr>
            <p:cNvPr id="9" name="Freeform 9"/>
            <p:cNvSpPr/>
            <p:nvPr/>
          </p:nvSpPr>
          <p:spPr>
            <a:xfrm>
              <a:off x="-2794" y="-128"/>
              <a:ext cx="8606155" cy="10286874"/>
            </a:xfrm>
            <a:custGeom>
              <a:avLst/>
              <a:gdLst/>
              <a:ahLst/>
              <a:cxnLst/>
              <a:rect l="l" t="t" r="r" b="b"/>
              <a:pathLst>
                <a:path w="8606155" h="10286874">
                  <a:moveTo>
                    <a:pt x="8606155" y="10251441"/>
                  </a:moveTo>
                  <a:cubicBezTo>
                    <a:pt x="8606155" y="10284588"/>
                    <a:pt x="8595487" y="10286874"/>
                    <a:pt x="8567674" y="10286874"/>
                  </a:cubicBezTo>
                  <a:cubicBezTo>
                    <a:pt x="5713094" y="10286239"/>
                    <a:pt x="2858643" y="10286239"/>
                    <a:pt x="4064" y="10286239"/>
                  </a:cubicBezTo>
                  <a:cubicBezTo>
                    <a:pt x="0" y="10272396"/>
                    <a:pt x="6350" y="10259823"/>
                    <a:pt x="9271" y="10246996"/>
                  </a:cubicBezTo>
                  <a:cubicBezTo>
                    <a:pt x="134747" y="9685402"/>
                    <a:pt x="260350" y="9123935"/>
                    <a:pt x="386207" y="8562467"/>
                  </a:cubicBezTo>
                  <a:cubicBezTo>
                    <a:pt x="565658" y="7761986"/>
                    <a:pt x="745490" y="6961633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6"/>
                    <a:pt x="8605139" y="6846317"/>
                    <a:pt x="8606155" y="10251441"/>
                  </a:cubicBezTo>
                  <a:close/>
                </a:path>
              </a:pathLst>
            </a:custGeom>
            <a:blipFill>
              <a:blip r:embed="rId4"/>
              <a:stretch>
                <a:fillRect l="-111387" r="-32025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1028700" y="1114425"/>
            <a:ext cx="13738931" cy="1450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2"/>
              </a:lnSpc>
            </a:pPr>
            <a:r>
              <a:rPr lang="en-US" sz="3828" spc="-225" dirty="0">
                <a:solidFill>
                  <a:srgbClr val="263F6B"/>
                </a:solidFill>
                <a:latin typeface="Montserrat Extra-Bold Italics"/>
              </a:rPr>
              <a:t>Стратегическая диагностика (</a:t>
            </a:r>
            <a:r>
              <a:rPr lang="en-US" sz="3828" spc="-225" dirty="0" err="1">
                <a:solidFill>
                  <a:srgbClr val="263F6B"/>
                </a:solidFill>
                <a:latin typeface="Montserrat Extra-Bold Italics"/>
              </a:rPr>
              <a:t>главные</a:t>
            </a:r>
            <a:r>
              <a:rPr lang="en-US" sz="3828" spc="-225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828" spc="-225" dirty="0" err="1">
                <a:solidFill>
                  <a:srgbClr val="263F6B"/>
                </a:solidFill>
                <a:latin typeface="Montserrat Extra-Bold Italics"/>
              </a:rPr>
              <a:t>вопросы</a:t>
            </a:r>
            <a:r>
              <a:rPr lang="en-US" sz="3828" spc="-225" dirty="0">
                <a:solidFill>
                  <a:srgbClr val="263F6B"/>
                </a:solidFill>
                <a:latin typeface="Montserrat Extra-Bold Italics"/>
              </a:rPr>
              <a:t>, </a:t>
            </a:r>
            <a:r>
              <a:rPr lang="en-US" sz="3828" spc="-225" dirty="0" err="1">
                <a:solidFill>
                  <a:srgbClr val="263F6B"/>
                </a:solidFill>
                <a:latin typeface="Montserrat Extra-Bold Italics"/>
              </a:rPr>
              <a:t>определяющие</a:t>
            </a:r>
            <a:r>
              <a:rPr lang="en-US" sz="3828" spc="-225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828" spc="-225" dirty="0" err="1">
                <a:solidFill>
                  <a:srgbClr val="263F6B"/>
                </a:solidFill>
                <a:latin typeface="Montserrat Extra-Bold Italics"/>
              </a:rPr>
              <a:t>стратегический</a:t>
            </a:r>
            <a:r>
              <a:rPr lang="en-US" sz="3828" spc="-225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828" spc="-225" dirty="0" err="1">
                <a:solidFill>
                  <a:srgbClr val="263F6B"/>
                </a:solidFill>
                <a:latin typeface="Montserrat Extra-Bold Italics"/>
              </a:rPr>
              <a:t>выбор</a:t>
            </a:r>
            <a:r>
              <a:rPr lang="en-US" sz="3828" spc="-225" dirty="0">
                <a:solidFill>
                  <a:srgbClr val="263F6B"/>
                </a:solidFill>
                <a:latin typeface="Montserrat Extra-Bold Italics"/>
              </a:rPr>
              <a:t>)</a:t>
            </a:r>
          </a:p>
          <a:p>
            <a:pPr>
              <a:lnSpc>
                <a:spcPts val="3752"/>
              </a:lnSpc>
            </a:pPr>
            <a:endParaRPr lang="en-US" sz="3828" spc="-225" dirty="0">
              <a:solidFill>
                <a:srgbClr val="263F6B"/>
              </a:solidFill>
              <a:latin typeface="Montserrat Extra-Bold Itali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95922" y="3299290"/>
            <a:ext cx="11034375" cy="678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6"/>
              </a:lnSpc>
            </a:pPr>
            <a:r>
              <a:rPr lang="en-US" sz="2721" spc="-160">
                <a:solidFill>
                  <a:srgbClr val="263F6B"/>
                </a:solidFill>
                <a:latin typeface="Montserrat Extra-Bold"/>
              </a:rPr>
              <a:t>Управление. Экономика. Институты </a:t>
            </a:r>
          </a:p>
          <a:p>
            <a:pPr>
              <a:lnSpc>
                <a:spcPts val="2666"/>
              </a:lnSpc>
            </a:pPr>
            <a:endParaRPr lang="en-US" sz="2721" spc="-160">
              <a:solidFill>
                <a:srgbClr val="263F6B"/>
              </a:solidFill>
              <a:latin typeface="Montserrat Extra-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14951" y="4327515"/>
            <a:ext cx="12831040" cy="4727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4574" lvl="1" indent="-262287">
              <a:lnSpc>
                <a:spcPts val="3790"/>
              </a:lnSpc>
              <a:buFont typeface="Arial"/>
              <a:buChar char="•"/>
            </a:pPr>
            <a:r>
              <a:rPr lang="en-US" sz="2429">
                <a:solidFill>
                  <a:srgbClr val="FFFFFF"/>
                </a:solidFill>
                <a:latin typeface="Montserrat Semi-Bold Bold"/>
              </a:rPr>
              <a:t>Умеем ли мы (власть) взаимодействовать по разным напарвлениям для достижения общих целей? </a:t>
            </a:r>
          </a:p>
          <a:p>
            <a:pPr marL="524574" lvl="1" indent="-262287">
              <a:lnSpc>
                <a:spcPts val="3790"/>
              </a:lnSpc>
              <a:buFont typeface="Arial"/>
              <a:buChar char="•"/>
            </a:pPr>
            <a:r>
              <a:rPr lang="en-US" sz="2429">
                <a:solidFill>
                  <a:srgbClr val="FFFFFF"/>
                </a:solidFill>
                <a:latin typeface="Montserrat Semi-Bold Bold"/>
              </a:rPr>
              <a:t>Применяем ли информационные технологии?</a:t>
            </a:r>
          </a:p>
          <a:p>
            <a:pPr marL="524574" lvl="1" indent="-262287">
              <a:lnSpc>
                <a:spcPts val="3790"/>
              </a:lnSpc>
              <a:buFont typeface="Arial"/>
              <a:buChar char="•"/>
            </a:pPr>
            <a:r>
              <a:rPr lang="en-US" sz="2429">
                <a:solidFill>
                  <a:srgbClr val="FFFFFF"/>
                </a:solidFill>
                <a:latin typeface="Montserrat Semi-Bold Bold"/>
              </a:rPr>
              <a:t>Каковы они и хороши ли институты развития?</a:t>
            </a:r>
          </a:p>
          <a:p>
            <a:pPr marL="524574" lvl="1" indent="-262287">
              <a:lnSpc>
                <a:spcPts val="3790"/>
              </a:lnSpc>
              <a:buFont typeface="Arial"/>
              <a:buChar char="•"/>
            </a:pPr>
            <a:r>
              <a:rPr lang="en-US" sz="2429">
                <a:solidFill>
                  <a:srgbClr val="FFFFFF"/>
                </a:solidFill>
                <a:latin typeface="Montserrat Semi-Bold Bold"/>
              </a:rPr>
              <a:t>Какие «правила игры» мы (власть) сами предложили жителям, бизнесу, гостям и  хороши ли они (качество общественных институтов)?</a:t>
            </a:r>
          </a:p>
          <a:p>
            <a:pPr marL="524574" lvl="1" indent="-262287">
              <a:lnSpc>
                <a:spcPts val="3790"/>
              </a:lnSpc>
              <a:buFont typeface="Arial"/>
              <a:buChar char="•"/>
            </a:pPr>
            <a:r>
              <a:rPr lang="en-US" sz="2429">
                <a:solidFill>
                  <a:srgbClr val="FFFFFF"/>
                </a:solidFill>
                <a:latin typeface="Montserrat Semi-Bold Bold"/>
              </a:rPr>
              <a:t>Комфортно ли у нас гостям, бизнесу малому и среднему социально-бытовой направленности?</a:t>
            </a:r>
          </a:p>
          <a:p>
            <a:pPr marL="524574" lvl="1" indent="-262287">
              <a:lnSpc>
                <a:spcPts val="3790"/>
              </a:lnSpc>
              <a:buFont typeface="Arial"/>
              <a:buChar char="•"/>
            </a:pPr>
            <a:r>
              <a:rPr lang="en-US" sz="2429">
                <a:solidFill>
                  <a:srgbClr val="FFFFFF"/>
                </a:solidFill>
                <a:latin typeface="Montserrat Semi-Bold Bold"/>
              </a:rPr>
              <a:t>Кто мы как управленческая команда?</a:t>
            </a:r>
          </a:p>
          <a:p>
            <a:pPr>
              <a:lnSpc>
                <a:spcPts val="3790"/>
              </a:lnSpc>
            </a:pPr>
            <a:endParaRPr lang="en-US" sz="2429">
              <a:solidFill>
                <a:srgbClr val="FFFFFF"/>
              </a:solidFill>
              <a:latin typeface="Montserrat Semi-Bold Bol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000000">
              <a:alpha val="6667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740841" y="4149186"/>
            <a:ext cx="4782572" cy="2704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33"/>
              </a:lnSpc>
            </a:pPr>
            <a:r>
              <a:rPr lang="en-US" sz="3605" spc="-212" dirty="0">
                <a:solidFill>
                  <a:srgbClr val="FFFFFF"/>
                </a:solidFill>
                <a:latin typeface="Montserrat Extra-Bold Italics"/>
              </a:rPr>
              <a:t>Стратегическая диагностика </a:t>
            </a:r>
          </a:p>
          <a:p>
            <a:pPr>
              <a:lnSpc>
                <a:spcPts val="3533"/>
              </a:lnSpc>
            </a:pPr>
            <a:r>
              <a:rPr lang="en-US" sz="3605" spc="-212" dirty="0">
                <a:solidFill>
                  <a:srgbClr val="FFFFFF"/>
                </a:solidFill>
                <a:latin typeface="Montserrat Extra-Bold Italics"/>
              </a:rPr>
              <a:t>(</a:t>
            </a:r>
            <a:r>
              <a:rPr lang="en-US" sz="3605" spc="-212" dirty="0" err="1">
                <a:solidFill>
                  <a:srgbClr val="FFFFFF"/>
                </a:solidFill>
                <a:latin typeface="Montserrat Extra-Bold Italics"/>
              </a:rPr>
              <a:t>гипотеза</a:t>
            </a:r>
            <a:r>
              <a:rPr lang="en-US" sz="3605" spc="-212" dirty="0">
                <a:solidFill>
                  <a:srgbClr val="FFFFFF"/>
                </a:solidFill>
                <a:latin typeface="Montserrat Extra-Bold Italics"/>
              </a:rPr>
              <a:t> - </a:t>
            </a:r>
            <a:r>
              <a:rPr lang="en-US" sz="3605" spc="-212" dirty="0" err="1">
                <a:solidFill>
                  <a:srgbClr val="FFFFFF"/>
                </a:solidFill>
                <a:latin typeface="Montserrat Extra-Bold Italics"/>
              </a:rPr>
              <a:t>ответ</a:t>
            </a:r>
            <a:r>
              <a:rPr lang="en-US" sz="3605" spc="-212" dirty="0">
                <a:solidFill>
                  <a:srgbClr val="FFFFFF"/>
                </a:solidFill>
                <a:latin typeface="Montserrat Extra-Bold Italics"/>
              </a:rPr>
              <a:t> </a:t>
            </a:r>
            <a:r>
              <a:rPr lang="en-US" sz="3605" spc="-212" dirty="0" err="1">
                <a:solidFill>
                  <a:srgbClr val="FFFFFF"/>
                </a:solidFill>
                <a:latin typeface="Montserrat Extra-Bold Italics"/>
              </a:rPr>
              <a:t>на</a:t>
            </a:r>
            <a:r>
              <a:rPr lang="en-US" sz="3605" spc="-212" dirty="0">
                <a:solidFill>
                  <a:srgbClr val="FFFFFF"/>
                </a:solidFill>
                <a:latin typeface="Montserrat Extra-Bold Italics"/>
              </a:rPr>
              <a:t> </a:t>
            </a:r>
            <a:r>
              <a:rPr lang="en-US" sz="3605" spc="-212" dirty="0" err="1">
                <a:solidFill>
                  <a:srgbClr val="FFFFFF"/>
                </a:solidFill>
                <a:latin typeface="Montserrat Extra-Bold Italics"/>
              </a:rPr>
              <a:t>вопросы</a:t>
            </a:r>
            <a:r>
              <a:rPr lang="en-US" sz="3605" spc="-212" dirty="0">
                <a:solidFill>
                  <a:srgbClr val="FFFFFF"/>
                </a:solidFill>
                <a:latin typeface="Montserrat Extra-Bold Italics"/>
              </a:rPr>
              <a:t>)</a:t>
            </a:r>
          </a:p>
          <a:p>
            <a:pPr algn="ctr">
              <a:lnSpc>
                <a:spcPts val="3533"/>
              </a:lnSpc>
            </a:pPr>
            <a:endParaRPr lang="en-US" sz="3605" spc="-212" dirty="0">
              <a:solidFill>
                <a:srgbClr val="FFFFFF"/>
              </a:solidFill>
              <a:latin typeface="Montserrat Extra-Bold Italics"/>
            </a:endParaRPr>
          </a:p>
          <a:p>
            <a:pPr algn="ctr">
              <a:lnSpc>
                <a:spcPts val="3533"/>
              </a:lnSpc>
            </a:pPr>
            <a:endParaRPr lang="en-US" sz="3605" spc="-212" dirty="0">
              <a:solidFill>
                <a:srgbClr val="FFFFFF"/>
              </a:solidFill>
              <a:latin typeface="Montserrat Extra-Bold Italics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5694863" y="-675685"/>
            <a:ext cx="18381883" cy="11356319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5" name="Group 5"/>
          <p:cNvGrpSpPr/>
          <p:nvPr/>
        </p:nvGrpSpPr>
        <p:grpSpPr>
          <a:xfrm rot="-10800000">
            <a:off x="6395379" y="2928987"/>
            <a:ext cx="319606" cy="279655"/>
            <a:chOff x="0" y="0"/>
            <a:chExt cx="812800" cy="7112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213559">
                <a:alpha val="40784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6493173" y="5819504"/>
            <a:ext cx="319606" cy="279655"/>
            <a:chOff x="0" y="0"/>
            <a:chExt cx="812800" cy="711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213559">
                <a:alpha val="40784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493173" y="971550"/>
            <a:ext cx="10766127" cy="1289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43"/>
              </a:lnSpc>
            </a:pPr>
            <a:r>
              <a:rPr lang="en-US" sz="1758">
                <a:solidFill>
                  <a:srgbClr val="263F6B"/>
                </a:solidFill>
                <a:latin typeface="Montserrat Semi-Bold Italics"/>
              </a:rPr>
              <a:t>С учетом анализа конкурентоспособности НПК поселка, глобальных стратегических вызовов, с учетом национальных стратегических инициатив, опроса жителей р.п.Краснообск, для МО открываются следующие стратегические возможности:</a:t>
            </a:r>
          </a:p>
          <a:p>
            <a:pPr algn="just">
              <a:lnSpc>
                <a:spcPts val="2232"/>
              </a:lnSpc>
            </a:pPr>
            <a:endParaRPr lang="en-US" sz="1758">
              <a:solidFill>
                <a:srgbClr val="263F6B"/>
              </a:solidFill>
              <a:latin typeface="Montserrat Semi-Bold Itali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886880" y="3290052"/>
            <a:ext cx="10176832" cy="2154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63"/>
              </a:lnSpc>
            </a:pPr>
            <a:r>
              <a:rPr lang="en-US" sz="1835">
                <a:solidFill>
                  <a:srgbClr val="263F6B"/>
                </a:solidFill>
                <a:latin typeface="Montserrat Semi-Bold Italics"/>
              </a:rPr>
              <a:t>Краснообск должен оставаться научным городком в сфере агробиотехнологий, эффективно использующим инфраструктуру научных исследований и разработок, а также другие виды инфраструктур для генерации, апробации и продвижения продуктов и услуг АПК, система управления которым обеспечивает целостность и единство научно-технологического развития.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812778" y="6184884"/>
            <a:ext cx="10348728" cy="3602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63"/>
              </a:lnSpc>
            </a:pPr>
            <a:r>
              <a:rPr lang="en-US" sz="1835">
                <a:solidFill>
                  <a:srgbClr val="263F6B"/>
                </a:solidFill>
                <a:latin typeface="Montserrat Semi-Bold Italics"/>
              </a:rPr>
              <a:t>ориентируется на области «умной» и креативной экономики: Краснообск может стать территорией, где в пилотном режиме опробуются новейшие технологии «зеленой» экономики и территорией, привлекательной для представителей креативной индустрии, которые смогут на территории городка комфортно жить, работать в постоянном или удаленном формате и отдыхать, совмещая пребывание в поселке с выездами за его пределы; это открывает возможности регистрироваться и работать на территории МО как для полноценных бизнесов, так и их обособленных подразделений и стартапов экономики будущего.</a:t>
            </a:r>
          </a:p>
          <a:p>
            <a:pPr algn="just">
              <a:lnSpc>
                <a:spcPts val="2863"/>
              </a:lnSpc>
            </a:pPr>
            <a:endParaRPr lang="en-US" sz="1835">
              <a:solidFill>
                <a:srgbClr val="263F6B"/>
              </a:solidFill>
              <a:latin typeface="Montserrat Semi-Bold Itali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886880" y="2753845"/>
            <a:ext cx="6834561" cy="473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87"/>
              </a:lnSpc>
            </a:pPr>
            <a:r>
              <a:rPr lang="en-US" sz="2556">
                <a:solidFill>
                  <a:srgbClr val="263F6B"/>
                </a:solidFill>
                <a:latin typeface="Montserrat Semi-Bold Bold Italics"/>
              </a:rPr>
              <a:t>в области экономического развития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984674" y="5644362"/>
            <a:ext cx="6834561" cy="473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87"/>
              </a:lnSpc>
            </a:pPr>
            <a:r>
              <a:rPr lang="en-US" sz="2556">
                <a:solidFill>
                  <a:srgbClr val="263F6B"/>
                </a:solidFill>
                <a:latin typeface="Montserrat Semi-Bold Bold Italics"/>
              </a:rPr>
              <a:t>экономическое развитие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000000">
              <a:alpha val="6667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740841" y="4149186"/>
            <a:ext cx="4782572" cy="2704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33"/>
              </a:lnSpc>
            </a:pPr>
            <a:r>
              <a:rPr lang="en-US" sz="3605" spc="-212" dirty="0">
                <a:solidFill>
                  <a:srgbClr val="FFFFFF"/>
                </a:solidFill>
                <a:latin typeface="Montserrat Extra-Bold Italics"/>
              </a:rPr>
              <a:t>Стратегическая диагностика </a:t>
            </a:r>
          </a:p>
          <a:p>
            <a:pPr>
              <a:lnSpc>
                <a:spcPts val="3533"/>
              </a:lnSpc>
            </a:pPr>
            <a:r>
              <a:rPr lang="en-US" sz="3605" spc="-212" dirty="0">
                <a:solidFill>
                  <a:srgbClr val="FFFFFF"/>
                </a:solidFill>
                <a:latin typeface="Montserrat Extra-Bold Italics"/>
              </a:rPr>
              <a:t>(</a:t>
            </a:r>
            <a:r>
              <a:rPr lang="en-US" sz="3605" spc="-212" dirty="0" err="1">
                <a:solidFill>
                  <a:srgbClr val="FFFFFF"/>
                </a:solidFill>
                <a:latin typeface="Montserrat Extra-Bold Italics"/>
              </a:rPr>
              <a:t>гипотеза</a:t>
            </a:r>
            <a:r>
              <a:rPr lang="en-US" sz="3605" spc="-212" dirty="0">
                <a:solidFill>
                  <a:srgbClr val="FFFFFF"/>
                </a:solidFill>
                <a:latin typeface="Montserrat Extra-Bold Italics"/>
              </a:rPr>
              <a:t> - </a:t>
            </a:r>
            <a:r>
              <a:rPr lang="en-US" sz="3605" spc="-212" dirty="0" err="1">
                <a:solidFill>
                  <a:srgbClr val="FFFFFF"/>
                </a:solidFill>
                <a:latin typeface="Montserrat Extra-Bold Italics"/>
              </a:rPr>
              <a:t>ответ</a:t>
            </a:r>
            <a:r>
              <a:rPr lang="en-US" sz="3605" spc="-212" dirty="0">
                <a:solidFill>
                  <a:srgbClr val="FFFFFF"/>
                </a:solidFill>
                <a:latin typeface="Montserrat Extra-Bold Italics"/>
              </a:rPr>
              <a:t> </a:t>
            </a:r>
            <a:r>
              <a:rPr lang="en-US" sz="3605" spc="-212" dirty="0" err="1">
                <a:solidFill>
                  <a:srgbClr val="FFFFFF"/>
                </a:solidFill>
                <a:latin typeface="Montserrat Extra-Bold Italics"/>
              </a:rPr>
              <a:t>на</a:t>
            </a:r>
            <a:r>
              <a:rPr lang="en-US" sz="3605" spc="-212" dirty="0">
                <a:solidFill>
                  <a:srgbClr val="FFFFFF"/>
                </a:solidFill>
                <a:latin typeface="Montserrat Extra-Bold Italics"/>
              </a:rPr>
              <a:t> </a:t>
            </a:r>
            <a:r>
              <a:rPr lang="en-US" sz="3605" spc="-212" dirty="0" err="1">
                <a:solidFill>
                  <a:srgbClr val="FFFFFF"/>
                </a:solidFill>
                <a:latin typeface="Montserrat Extra-Bold Italics"/>
              </a:rPr>
              <a:t>вопросы</a:t>
            </a:r>
            <a:r>
              <a:rPr lang="en-US" sz="3605" spc="-212" dirty="0">
                <a:solidFill>
                  <a:srgbClr val="FFFFFF"/>
                </a:solidFill>
                <a:latin typeface="Montserrat Extra-Bold Italics"/>
              </a:rPr>
              <a:t>)</a:t>
            </a:r>
          </a:p>
          <a:p>
            <a:pPr algn="ctr">
              <a:lnSpc>
                <a:spcPts val="3533"/>
              </a:lnSpc>
            </a:pPr>
            <a:endParaRPr lang="en-US" sz="3605" spc="-212" dirty="0">
              <a:solidFill>
                <a:srgbClr val="FFFFFF"/>
              </a:solidFill>
              <a:latin typeface="Montserrat Extra-Bold Italics"/>
            </a:endParaRPr>
          </a:p>
          <a:p>
            <a:pPr algn="ctr">
              <a:lnSpc>
                <a:spcPts val="3533"/>
              </a:lnSpc>
            </a:pPr>
            <a:endParaRPr lang="en-US" sz="3605" spc="-212" dirty="0">
              <a:solidFill>
                <a:srgbClr val="FFFFFF"/>
              </a:solidFill>
              <a:latin typeface="Montserrat Extra-Bold Italics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5694863" y="-675685"/>
            <a:ext cx="18381883" cy="11356319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5" name="Group 5"/>
          <p:cNvGrpSpPr/>
          <p:nvPr/>
        </p:nvGrpSpPr>
        <p:grpSpPr>
          <a:xfrm rot="-10800000">
            <a:off x="6444276" y="1865146"/>
            <a:ext cx="319606" cy="279655"/>
            <a:chOff x="0" y="0"/>
            <a:chExt cx="812800" cy="7112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213559">
                <a:alpha val="40784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6444276" y="5398950"/>
            <a:ext cx="319606" cy="279655"/>
            <a:chOff x="0" y="0"/>
            <a:chExt cx="812800" cy="711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213559">
                <a:alpha val="40784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935777" y="2264311"/>
            <a:ext cx="10176832" cy="3035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19"/>
              </a:lnSpc>
            </a:pPr>
            <a:r>
              <a:rPr lang="en-US" sz="1935">
                <a:solidFill>
                  <a:srgbClr val="263F6B"/>
                </a:solidFill>
                <a:latin typeface="Montserrat Semi-Bold Italics"/>
              </a:rPr>
              <a:t>Краснообск должен сохраниться и развиваться на основе уникального концептуального первоначального градостроительного решения как национальный Сибирский сельскохозяйственный город-парк, получивший материальное воплощение в советский период как комфортное и экологически чистое поселения для ученых с научным комплексом, территориями опытных полей, с научно-производственной, социальной и инженерной инфраструктурой. </a:t>
            </a:r>
          </a:p>
          <a:p>
            <a:pPr algn="just">
              <a:lnSpc>
                <a:spcPts val="3019"/>
              </a:lnSpc>
            </a:pPr>
            <a:endParaRPr lang="en-US" sz="1935">
              <a:solidFill>
                <a:srgbClr val="263F6B"/>
              </a:solidFill>
              <a:latin typeface="Montserrat Semi-Bold Itali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935777" y="5759586"/>
            <a:ext cx="10348728" cy="2273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19"/>
              </a:lnSpc>
            </a:pPr>
            <a:r>
              <a:rPr lang="en-US" sz="1935">
                <a:solidFill>
                  <a:srgbClr val="263F6B"/>
                </a:solidFill>
                <a:latin typeface="Montserrat Semi-Bold Italics"/>
              </a:rPr>
              <a:t>стратегия развития Краснообска может быть реализована при взаимодействии органов власти ППО всех уровней, бизнеса и населения через установление специальных институтов, объединяющих объекты различного уровня распоряжения (научно-технологические ресурсы и городскую среду) в единый проект развития.</a:t>
            </a:r>
          </a:p>
          <a:p>
            <a:pPr algn="just">
              <a:lnSpc>
                <a:spcPts val="3019"/>
              </a:lnSpc>
            </a:pPr>
            <a:endParaRPr lang="en-US" sz="1935">
              <a:solidFill>
                <a:srgbClr val="263F6B"/>
              </a:solidFill>
              <a:latin typeface="Montserrat Semi-Bold Itali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935777" y="1680479"/>
            <a:ext cx="10176832" cy="497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43"/>
              </a:lnSpc>
            </a:pPr>
            <a:r>
              <a:rPr lang="en-US" sz="2656">
                <a:solidFill>
                  <a:srgbClr val="263F6B"/>
                </a:solidFill>
                <a:latin typeface="Montserrat Semi-Bold Bold Italics"/>
              </a:rPr>
              <a:t>в сфере пространственного развития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935777" y="5214283"/>
            <a:ext cx="10176832" cy="497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43"/>
              </a:lnSpc>
            </a:pPr>
            <a:r>
              <a:rPr lang="en-US" sz="2656">
                <a:solidFill>
                  <a:srgbClr val="263F6B"/>
                </a:solidFill>
                <a:latin typeface="Montserrat Semi-Bold Bold Italics"/>
              </a:rPr>
              <a:t>в сфере развития институтов власти и управления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424802" y="3536654"/>
            <a:ext cx="25783492" cy="9586163"/>
          </a:xfrm>
          <a:prstGeom prst="rect">
            <a:avLst/>
          </a:prstGeom>
          <a:solidFill>
            <a:srgbClr val="A6A6A6">
              <a:alpha val="4706"/>
            </a:srgbClr>
          </a:solidFill>
        </p:spPr>
      </p:sp>
      <p:sp>
        <p:nvSpPr>
          <p:cNvPr id="3" name="Freeform 3"/>
          <p:cNvSpPr/>
          <p:nvPr/>
        </p:nvSpPr>
        <p:spPr>
          <a:xfrm>
            <a:off x="8167670" y="3922095"/>
            <a:ext cx="1952660" cy="2057400"/>
          </a:xfrm>
          <a:custGeom>
            <a:avLst/>
            <a:gdLst/>
            <a:ahLst/>
            <a:cxnLst/>
            <a:rect l="l" t="t" r="r" b="b"/>
            <a:pathLst>
              <a:path w="1952660" h="2057400">
                <a:moveTo>
                  <a:pt x="0" y="0"/>
                </a:moveTo>
                <a:lnTo>
                  <a:pt x="1952660" y="0"/>
                </a:lnTo>
                <a:lnTo>
                  <a:pt x="195266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767432" y="2754274"/>
            <a:ext cx="8753136" cy="1274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7"/>
              </a:lnSpc>
            </a:pPr>
            <a:r>
              <a:rPr lang="en-US" sz="5038" spc="-297">
                <a:solidFill>
                  <a:srgbClr val="263F6B"/>
                </a:solidFill>
                <a:latin typeface="Montserrat Extra-Bold Italics"/>
              </a:rPr>
              <a:t>Главный стратегический вызов для МО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89966" y="4242740"/>
            <a:ext cx="13508069" cy="2473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8"/>
              </a:lnSpc>
            </a:pPr>
            <a:r>
              <a:rPr lang="en-US" sz="2791" spc="55">
                <a:solidFill>
                  <a:srgbClr val="213559"/>
                </a:solidFill>
                <a:latin typeface="Montserrat Semi-Bold Bold Italics"/>
              </a:rPr>
              <a:t>– определение способов и механизмов развития имеющегося научного, научно-технического потенциала и научно-производственного комплекса для достижения целей и решения задач социально-экономического развития поселка</a:t>
            </a:r>
          </a:p>
          <a:p>
            <a:pPr algn="ctr">
              <a:lnSpc>
                <a:spcPts val="3378"/>
              </a:lnSpc>
            </a:pPr>
            <a:endParaRPr lang="en-US" sz="2791" spc="55">
              <a:solidFill>
                <a:srgbClr val="213559"/>
              </a:solidFill>
              <a:latin typeface="Montserrat Semi-Bold Bold Italics"/>
            </a:endParaRPr>
          </a:p>
          <a:p>
            <a:pPr algn="ctr">
              <a:lnSpc>
                <a:spcPts val="2711"/>
              </a:lnSpc>
            </a:pPr>
            <a:endParaRPr lang="en-US" sz="2791" spc="55">
              <a:solidFill>
                <a:srgbClr val="213559"/>
              </a:solidFill>
              <a:latin typeface="Montserrat Semi-Bold Bold Itali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424802" y="3536654"/>
            <a:ext cx="25783492" cy="9586163"/>
          </a:xfrm>
          <a:prstGeom prst="rect">
            <a:avLst/>
          </a:prstGeom>
          <a:solidFill>
            <a:srgbClr val="A6A6A6">
              <a:alpha val="4706"/>
            </a:srgbClr>
          </a:solidFill>
        </p:spPr>
      </p:sp>
      <p:sp>
        <p:nvSpPr>
          <p:cNvPr id="3" name="Freeform 3"/>
          <p:cNvSpPr/>
          <p:nvPr/>
        </p:nvSpPr>
        <p:spPr>
          <a:xfrm>
            <a:off x="7226832" y="3348950"/>
            <a:ext cx="3834336" cy="3834336"/>
          </a:xfrm>
          <a:custGeom>
            <a:avLst/>
            <a:gdLst/>
            <a:ahLst/>
            <a:cxnLst/>
            <a:rect l="l" t="t" r="r" b="b"/>
            <a:pathLst>
              <a:path w="3834336" h="3834336">
                <a:moveTo>
                  <a:pt x="0" y="0"/>
                </a:moveTo>
                <a:lnTo>
                  <a:pt x="3834336" y="0"/>
                </a:lnTo>
                <a:lnTo>
                  <a:pt x="3834336" y="3834336"/>
                </a:lnTo>
                <a:lnTo>
                  <a:pt x="0" y="3834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767432" y="2744749"/>
            <a:ext cx="8753136" cy="604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5"/>
              </a:lnSpc>
            </a:pPr>
            <a:r>
              <a:rPr lang="en-US" sz="4638" spc="-273">
                <a:solidFill>
                  <a:srgbClr val="263F6B"/>
                </a:solidFill>
                <a:latin typeface="Montserrat Extra-Bold Italics"/>
              </a:rPr>
              <a:t>Цель разработки стратегии: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49813" y="4082138"/>
            <a:ext cx="15788374" cy="2976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0"/>
              </a:lnSpc>
            </a:pPr>
            <a:r>
              <a:rPr lang="en-US" sz="2619" spc="52">
                <a:solidFill>
                  <a:srgbClr val="213559"/>
                </a:solidFill>
                <a:latin typeface="Montserrat Semi-Bold"/>
              </a:rPr>
              <a:t>определение условий, используемых для обоснованиястратегических приоритетов и инициатив по повышению качества и уровня жизни жителей Краснообска, конкурентоспособности его НПК, ориентированных на достижение национальных целей развития, и целевых показателей, характеризующих их достижение, на ближайшие 10 лет</a:t>
            </a:r>
          </a:p>
          <a:p>
            <a:pPr>
              <a:lnSpc>
                <a:spcPts val="4475"/>
              </a:lnSpc>
            </a:pPr>
            <a:endParaRPr lang="en-US" sz="2619" spc="52">
              <a:solidFill>
                <a:srgbClr val="213559"/>
              </a:solidFill>
              <a:latin typeface="Montserrat Semi-Bol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A6A6A6">
              <a:alpha val="4706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-268392" y="9911126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4" name="AutoShape 4"/>
          <p:cNvSpPr/>
          <p:nvPr/>
        </p:nvSpPr>
        <p:spPr>
          <a:xfrm>
            <a:off x="0" y="-1000022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5" name="Freeform 5"/>
          <p:cNvSpPr/>
          <p:nvPr/>
        </p:nvSpPr>
        <p:spPr>
          <a:xfrm>
            <a:off x="1524000" y="135678"/>
            <a:ext cx="15011400" cy="10341821"/>
          </a:xfrm>
          <a:custGeom>
            <a:avLst/>
            <a:gdLst/>
            <a:ahLst/>
            <a:cxnLst/>
            <a:rect l="l" t="t" r="r" b="b"/>
            <a:pathLst>
              <a:path w="9818457" h="7482698">
                <a:moveTo>
                  <a:pt x="0" y="0"/>
                </a:moveTo>
                <a:lnTo>
                  <a:pt x="9818457" y="0"/>
                </a:lnTo>
                <a:lnTo>
                  <a:pt x="9818457" y="7482698"/>
                </a:lnTo>
                <a:lnTo>
                  <a:pt x="0" y="74826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638506" y="-844543"/>
            <a:ext cx="13749916" cy="824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2"/>
              </a:lnSpc>
            </a:pPr>
            <a:r>
              <a:rPr lang="en-US" sz="3268" spc="-192" dirty="0" err="1">
                <a:solidFill>
                  <a:schemeClr val="bg1"/>
                </a:solidFill>
                <a:latin typeface="Montserrat Extra-Bold Italics"/>
              </a:rPr>
              <a:t>Реализация</a:t>
            </a:r>
            <a:r>
              <a:rPr lang="en-US" sz="3268" spc="-192" dirty="0">
                <a:solidFill>
                  <a:schemeClr val="bg1"/>
                </a:solidFill>
                <a:latin typeface="Montserrat Extra-Bold Italics"/>
              </a:rPr>
              <a:t> </a:t>
            </a:r>
            <a:r>
              <a:rPr lang="en-US" sz="3268" spc="-192" dirty="0" err="1">
                <a:solidFill>
                  <a:schemeClr val="bg1"/>
                </a:solidFill>
                <a:latin typeface="Montserrat Extra-Bold Italics"/>
              </a:rPr>
              <a:t>Стратегии</a:t>
            </a:r>
            <a:r>
              <a:rPr lang="en-US" sz="3268" spc="-192" dirty="0">
                <a:solidFill>
                  <a:schemeClr val="bg1"/>
                </a:solidFill>
                <a:latin typeface="Montserrat Extra-Bold Italics"/>
              </a:rPr>
              <a:t> </a:t>
            </a:r>
            <a:r>
              <a:rPr lang="en-US" sz="3268" spc="-192" dirty="0" err="1">
                <a:solidFill>
                  <a:schemeClr val="bg1"/>
                </a:solidFill>
                <a:latin typeface="Montserrat Extra-Bold Italics"/>
              </a:rPr>
              <a:t>инициируется</a:t>
            </a:r>
            <a:r>
              <a:rPr lang="en-US" sz="3268" spc="-192" dirty="0">
                <a:solidFill>
                  <a:schemeClr val="bg1"/>
                </a:solidFill>
                <a:latin typeface="Montserrat Extra-Bold Italics"/>
              </a:rPr>
              <a:t> ОМС и </a:t>
            </a:r>
            <a:r>
              <a:rPr lang="en-US" sz="3268" spc="-192" dirty="0" err="1">
                <a:solidFill>
                  <a:schemeClr val="bg1"/>
                </a:solidFill>
                <a:latin typeface="Montserrat Extra-Bold Italics"/>
              </a:rPr>
              <a:t>основана</a:t>
            </a:r>
            <a:r>
              <a:rPr lang="en-US" sz="3268" spc="-192" dirty="0">
                <a:solidFill>
                  <a:schemeClr val="bg1"/>
                </a:solidFill>
                <a:latin typeface="Montserrat Extra-Bold Italics"/>
              </a:rPr>
              <a:t> </a:t>
            </a:r>
            <a:r>
              <a:rPr lang="en-US" sz="3268" spc="-192" dirty="0" err="1">
                <a:solidFill>
                  <a:schemeClr val="bg1"/>
                </a:solidFill>
                <a:latin typeface="Montserrat Extra-Bold Italics"/>
              </a:rPr>
              <a:t>на</a:t>
            </a:r>
            <a:r>
              <a:rPr lang="en-US" sz="3268" spc="-192" dirty="0">
                <a:solidFill>
                  <a:schemeClr val="bg1"/>
                </a:solidFill>
                <a:latin typeface="Montserrat Extra-Bold Italics"/>
              </a:rPr>
              <a:t> </a:t>
            </a:r>
            <a:r>
              <a:rPr lang="en-US" sz="3268" spc="-192" dirty="0" err="1">
                <a:solidFill>
                  <a:schemeClr val="bg1"/>
                </a:solidFill>
                <a:latin typeface="Montserrat Extra-Bold Italics"/>
              </a:rPr>
              <a:t>взаимодействии</a:t>
            </a:r>
            <a:r>
              <a:rPr lang="en-US" sz="3268" spc="-192" dirty="0">
                <a:solidFill>
                  <a:schemeClr val="bg1"/>
                </a:solidFill>
                <a:latin typeface="Montserrat Extra-Bold Italics"/>
              </a:rPr>
              <a:t> </a:t>
            </a:r>
            <a:r>
              <a:rPr lang="en-US" sz="3268" spc="-192" dirty="0" err="1">
                <a:solidFill>
                  <a:schemeClr val="bg1"/>
                </a:solidFill>
                <a:latin typeface="Montserrat Extra-Bold Italics"/>
              </a:rPr>
              <a:t>науки</a:t>
            </a:r>
            <a:r>
              <a:rPr lang="en-US" sz="3268" spc="-192" dirty="0">
                <a:solidFill>
                  <a:schemeClr val="bg1"/>
                </a:solidFill>
                <a:latin typeface="Montserrat Extra-Bold Italics"/>
              </a:rPr>
              <a:t>, ОМС и </a:t>
            </a:r>
            <a:r>
              <a:rPr lang="en-US" sz="3268" spc="-192" dirty="0" err="1">
                <a:solidFill>
                  <a:schemeClr val="bg1"/>
                </a:solidFill>
                <a:latin typeface="Montserrat Extra-Bold Italics"/>
              </a:rPr>
              <a:t>органов</a:t>
            </a:r>
            <a:r>
              <a:rPr lang="en-US" sz="3268" spc="-192" dirty="0">
                <a:solidFill>
                  <a:schemeClr val="bg1"/>
                </a:solidFill>
                <a:latin typeface="Montserrat Extra-Bold Italics"/>
              </a:rPr>
              <a:t> </a:t>
            </a:r>
            <a:r>
              <a:rPr lang="en-US" sz="3268" spc="-192" dirty="0" err="1">
                <a:solidFill>
                  <a:schemeClr val="bg1"/>
                </a:solidFill>
                <a:latin typeface="Montserrat Extra-Bold Italics"/>
              </a:rPr>
              <a:t>государственной</a:t>
            </a:r>
            <a:r>
              <a:rPr lang="en-US" sz="3268" spc="-192" dirty="0">
                <a:solidFill>
                  <a:schemeClr val="bg1"/>
                </a:solidFill>
                <a:latin typeface="Montserrat Extra-Bold Italics"/>
              </a:rPr>
              <a:t> </a:t>
            </a:r>
            <a:r>
              <a:rPr lang="en-US" sz="3268" spc="-192" dirty="0" err="1">
                <a:solidFill>
                  <a:schemeClr val="bg1"/>
                </a:solidFill>
                <a:latin typeface="Montserrat Extra-Bold Italics"/>
              </a:rPr>
              <a:t>власти</a:t>
            </a:r>
            <a:endParaRPr lang="en-US" sz="3268" spc="-192" dirty="0">
              <a:solidFill>
                <a:schemeClr val="bg1"/>
              </a:solidFill>
              <a:latin typeface="Montserrat Extra-Bold Itali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A6A6A6">
              <a:alpha val="4706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-268392" y="9911126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4" name="AutoShape 4"/>
          <p:cNvSpPr/>
          <p:nvPr/>
        </p:nvSpPr>
        <p:spPr>
          <a:xfrm>
            <a:off x="0" y="-1000022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5" name="Freeform 5"/>
          <p:cNvSpPr/>
          <p:nvPr/>
        </p:nvSpPr>
        <p:spPr>
          <a:xfrm>
            <a:off x="2961370" y="1995735"/>
            <a:ext cx="12365260" cy="7262565"/>
          </a:xfrm>
          <a:custGeom>
            <a:avLst/>
            <a:gdLst/>
            <a:ahLst/>
            <a:cxnLst/>
            <a:rect l="l" t="t" r="r" b="b"/>
            <a:pathLst>
              <a:path w="12365260" h="7262565">
                <a:moveTo>
                  <a:pt x="0" y="0"/>
                </a:moveTo>
                <a:lnTo>
                  <a:pt x="12365260" y="0"/>
                </a:lnTo>
                <a:lnTo>
                  <a:pt x="12365260" y="7262565"/>
                </a:lnTo>
                <a:lnTo>
                  <a:pt x="0" y="72625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875088" y="1123950"/>
            <a:ext cx="4537823" cy="1071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82"/>
              </a:lnSpc>
            </a:pPr>
            <a:r>
              <a:rPr lang="en-US" sz="4268" spc="-251">
                <a:solidFill>
                  <a:srgbClr val="263F6B"/>
                </a:solidFill>
                <a:latin typeface="Montserrat Extra-Bold Italics"/>
              </a:rPr>
              <a:t>НПК участники</a:t>
            </a:r>
          </a:p>
          <a:p>
            <a:pPr>
              <a:lnSpc>
                <a:spcPts val="4182"/>
              </a:lnSpc>
            </a:pPr>
            <a:endParaRPr lang="en-US" sz="4268" spc="-251">
              <a:solidFill>
                <a:srgbClr val="263F6B"/>
              </a:solidFill>
              <a:latin typeface="Montserrat Extra-Bold Itali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030610" y="4337817"/>
            <a:ext cx="25783492" cy="9586163"/>
          </a:xfrm>
          <a:prstGeom prst="rect">
            <a:avLst/>
          </a:prstGeom>
          <a:solidFill>
            <a:srgbClr val="A6A6A6">
              <a:alpha val="4706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5466884" y="4675473"/>
            <a:ext cx="3241123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50">
                <a:solidFill>
                  <a:srgbClr val="FFFFFF"/>
                </a:solidFill>
                <a:latin typeface="Montserrat"/>
              </a:rPr>
              <a:t>To create your own, choose a topic that interests you.</a:t>
            </a:r>
          </a:p>
        </p:txBody>
      </p:sp>
      <p:sp>
        <p:nvSpPr>
          <p:cNvPr id="4" name="AutoShape 4"/>
          <p:cNvSpPr/>
          <p:nvPr/>
        </p:nvSpPr>
        <p:spPr>
          <a:xfrm>
            <a:off x="1028700" y="7604925"/>
            <a:ext cx="12772632" cy="1218544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5" name="AutoShape 5"/>
          <p:cNvSpPr/>
          <p:nvPr/>
        </p:nvSpPr>
        <p:spPr>
          <a:xfrm rot="-2700000">
            <a:off x="16054966" y="9286233"/>
            <a:ext cx="5293007" cy="2487400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6" name="AutoShape 6"/>
          <p:cNvSpPr/>
          <p:nvPr/>
        </p:nvSpPr>
        <p:spPr>
          <a:xfrm rot="-2700000">
            <a:off x="-2927662" y="-1541398"/>
            <a:ext cx="5293007" cy="2487400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7" name="TextBox 7"/>
          <p:cNvSpPr txBox="1"/>
          <p:nvPr/>
        </p:nvSpPr>
        <p:spPr>
          <a:xfrm>
            <a:off x="1028700" y="1114425"/>
            <a:ext cx="13738931" cy="1450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2"/>
              </a:lnSpc>
            </a:pPr>
            <a:r>
              <a:rPr lang="en-US" sz="3828" spc="-225" dirty="0" err="1">
                <a:solidFill>
                  <a:srgbClr val="263F6B"/>
                </a:solidFill>
                <a:latin typeface="Montserrat Extra-Bold Italics"/>
              </a:rPr>
              <a:t>Главная</a:t>
            </a:r>
            <a:r>
              <a:rPr lang="en-US" sz="3828" spc="-225" dirty="0">
                <a:solidFill>
                  <a:srgbClr val="263F6B"/>
                </a:solidFill>
                <a:latin typeface="Montserrat Extra-Bold Italics"/>
              </a:rPr>
              <a:t> Стратегическая </a:t>
            </a:r>
            <a:r>
              <a:rPr lang="en-US" sz="3828" spc="-225" dirty="0" err="1">
                <a:solidFill>
                  <a:srgbClr val="263F6B"/>
                </a:solidFill>
                <a:latin typeface="Montserrat Extra-Bold Italics"/>
              </a:rPr>
              <a:t>Цель</a:t>
            </a:r>
            <a:r>
              <a:rPr lang="en-US" sz="3828" spc="-225" dirty="0">
                <a:solidFill>
                  <a:srgbClr val="263F6B"/>
                </a:solidFill>
                <a:latin typeface="Montserrat Extra-Bold Italics"/>
              </a:rPr>
              <a:t> (ГСЦ) </a:t>
            </a:r>
            <a:r>
              <a:rPr lang="en-US" sz="3828" spc="-225" dirty="0" err="1">
                <a:solidFill>
                  <a:srgbClr val="263F6B"/>
                </a:solidFill>
                <a:latin typeface="Montserrat Extra-Bold Italics"/>
              </a:rPr>
              <a:t>развития</a:t>
            </a:r>
            <a:r>
              <a:rPr lang="en-US" sz="3828" spc="-225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828" spc="-225" dirty="0" err="1">
                <a:solidFill>
                  <a:srgbClr val="263F6B"/>
                </a:solidFill>
                <a:latin typeface="Montserrat Extra-Bold Italics"/>
              </a:rPr>
              <a:t>Краснообска</a:t>
            </a:r>
            <a:r>
              <a:rPr lang="en-US" sz="3828" spc="-225" dirty="0">
                <a:solidFill>
                  <a:srgbClr val="263F6B"/>
                </a:solidFill>
                <a:latin typeface="Montserrat Extra-Bold Italics"/>
              </a:rPr>
              <a:t> 2030</a:t>
            </a:r>
          </a:p>
          <a:p>
            <a:pPr>
              <a:lnSpc>
                <a:spcPts val="3752"/>
              </a:lnSpc>
            </a:pPr>
            <a:endParaRPr lang="en-US" sz="3828" spc="-225" dirty="0">
              <a:solidFill>
                <a:srgbClr val="263F6B"/>
              </a:solidFill>
              <a:latin typeface="Montserrat Extra-Bold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3257677"/>
            <a:ext cx="13508069" cy="1711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94"/>
              </a:lnSpc>
            </a:pPr>
            <a:r>
              <a:rPr lang="en-US" sz="2391" spc="47">
                <a:solidFill>
                  <a:srgbClr val="213559"/>
                </a:solidFill>
                <a:latin typeface="Montserrat Semi-Bold Bold Italics"/>
              </a:rPr>
              <a:t>Стабильное улучшение качества жизни краснообцев и обеспечение безопасности их жизнедеятельности на основе реализации экономической политики устойчивого развития поселка как наукограда РФ:</a:t>
            </a:r>
          </a:p>
          <a:p>
            <a:pPr>
              <a:lnSpc>
                <a:spcPts val="2894"/>
              </a:lnSpc>
            </a:pPr>
            <a:endParaRPr lang="en-US" sz="2391" spc="47">
              <a:solidFill>
                <a:srgbClr val="213559"/>
              </a:solidFill>
              <a:latin typeface="Montserrat Semi-Bold Bold Italics"/>
            </a:endParaRPr>
          </a:p>
          <a:p>
            <a:pPr algn="ctr">
              <a:lnSpc>
                <a:spcPts val="2227"/>
              </a:lnSpc>
            </a:pPr>
            <a:endParaRPr lang="en-US" sz="2391" spc="47">
              <a:solidFill>
                <a:srgbClr val="213559"/>
              </a:solidFill>
              <a:latin typeface="Montserrat Semi-Bold Bold Itali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4426160"/>
            <a:ext cx="12678253" cy="154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1"/>
              </a:lnSpc>
            </a:pPr>
            <a:r>
              <a:rPr lang="en-US" sz="2047" spc="40">
                <a:solidFill>
                  <a:srgbClr val="213559"/>
                </a:solidFill>
                <a:latin typeface="Montserrat Semi-Bold Italics"/>
              </a:rPr>
              <a:t>технологическая, институциональная и средоваятрансформация поселка, направленная на вовлечение к 2030 году передовых технологий аграрного НПК, потенциалачеловеческого капитала в эффективное социально-экономическое развитие, обеспечивающая конкурентоспособность территории.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23079" y="6827603"/>
            <a:ext cx="12583875" cy="2687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9"/>
              </a:lnSpc>
            </a:pPr>
            <a:r>
              <a:rPr lang="en-US" sz="2400" spc="39" dirty="0" err="1">
                <a:solidFill>
                  <a:srgbClr val="0070C0"/>
                </a:solidFill>
                <a:latin typeface="Montserrat Semi-Bold Italics"/>
              </a:rPr>
              <a:t>Образ</a:t>
            </a:r>
            <a:r>
              <a:rPr lang="en-US" sz="2400" spc="39" dirty="0">
                <a:solidFill>
                  <a:srgbClr val="0070C0"/>
                </a:solidFill>
                <a:latin typeface="Montserrat Semi-Bold Italics"/>
              </a:rPr>
              <a:t>, </a:t>
            </a:r>
            <a:r>
              <a:rPr lang="en-US" sz="2400" spc="39" dirty="0" err="1">
                <a:solidFill>
                  <a:srgbClr val="0070C0"/>
                </a:solidFill>
                <a:latin typeface="Montserrat Semi-Bold Italics"/>
              </a:rPr>
              <a:t>на</a:t>
            </a:r>
            <a:r>
              <a:rPr lang="en-US" sz="2400" spc="39" dirty="0">
                <a:solidFill>
                  <a:srgbClr val="0070C0"/>
                </a:solidFill>
                <a:latin typeface="Montserrat Semi-Bold Italics"/>
              </a:rPr>
              <a:t> </a:t>
            </a:r>
            <a:r>
              <a:rPr lang="en-US" sz="2400" spc="39" dirty="0" err="1">
                <a:solidFill>
                  <a:srgbClr val="0070C0"/>
                </a:solidFill>
                <a:latin typeface="Montserrat Semi-Bold Italics"/>
              </a:rPr>
              <a:t>приближение</a:t>
            </a:r>
            <a:r>
              <a:rPr lang="en-US" sz="2400" spc="39" dirty="0">
                <a:solidFill>
                  <a:srgbClr val="0070C0"/>
                </a:solidFill>
                <a:latin typeface="Montserrat Semi-Bold Italics"/>
              </a:rPr>
              <a:t> к </a:t>
            </a:r>
            <a:r>
              <a:rPr lang="en-US" sz="2400" spc="39" dirty="0" err="1">
                <a:solidFill>
                  <a:srgbClr val="0070C0"/>
                </a:solidFill>
                <a:latin typeface="Montserrat Semi-Bold Italics"/>
              </a:rPr>
              <a:t>которому</a:t>
            </a:r>
            <a:r>
              <a:rPr lang="en-US" sz="2400" spc="39" dirty="0">
                <a:solidFill>
                  <a:srgbClr val="0070C0"/>
                </a:solidFill>
                <a:latin typeface="Montserrat Semi-Bold Italics"/>
              </a:rPr>
              <a:t> </a:t>
            </a:r>
            <a:r>
              <a:rPr lang="en-US" sz="2400" spc="39" dirty="0" err="1">
                <a:solidFill>
                  <a:srgbClr val="0070C0"/>
                </a:solidFill>
                <a:latin typeface="Montserrat Semi-Bold Italics"/>
              </a:rPr>
              <a:t>нацелена</a:t>
            </a:r>
            <a:r>
              <a:rPr lang="en-US" sz="2400" spc="39" dirty="0">
                <a:solidFill>
                  <a:srgbClr val="0070C0"/>
                </a:solidFill>
                <a:latin typeface="Montserrat Semi-Bold Italics"/>
              </a:rPr>
              <a:t> </a:t>
            </a:r>
            <a:r>
              <a:rPr lang="en-US" sz="2400" spc="39" dirty="0" err="1">
                <a:solidFill>
                  <a:srgbClr val="0070C0"/>
                </a:solidFill>
                <a:latin typeface="Montserrat Semi-Bold Italics"/>
              </a:rPr>
              <a:t>Стратегия</a:t>
            </a:r>
            <a:r>
              <a:rPr lang="en-US" sz="2400" spc="39" dirty="0">
                <a:solidFill>
                  <a:srgbClr val="0070C0"/>
                </a:solidFill>
                <a:latin typeface="Montserrat Semi-Bold Italics"/>
              </a:rPr>
              <a:t> </a:t>
            </a:r>
            <a:r>
              <a:rPr lang="en-US" sz="2400" spc="39" dirty="0" err="1">
                <a:solidFill>
                  <a:srgbClr val="0070C0"/>
                </a:solidFill>
                <a:latin typeface="Montserrat Semi-Bold Italics"/>
              </a:rPr>
              <a:t>социально-экономического</a:t>
            </a:r>
            <a:r>
              <a:rPr lang="en-US" sz="2400" spc="39" dirty="0">
                <a:solidFill>
                  <a:srgbClr val="0070C0"/>
                </a:solidFill>
                <a:latin typeface="Montserrat Semi-Bold Italics"/>
              </a:rPr>
              <a:t> </a:t>
            </a:r>
            <a:r>
              <a:rPr lang="en-US" sz="2400" spc="39" dirty="0" err="1">
                <a:solidFill>
                  <a:srgbClr val="0070C0"/>
                </a:solidFill>
                <a:latin typeface="Montserrat Semi-Bold Italics"/>
              </a:rPr>
              <a:t>развития</a:t>
            </a:r>
            <a:r>
              <a:rPr lang="en-US" sz="2400" spc="39" dirty="0">
                <a:solidFill>
                  <a:srgbClr val="0070C0"/>
                </a:solidFill>
                <a:latin typeface="Montserrat Semi-Bold Italics"/>
              </a:rPr>
              <a:t> Краснообск-2030:</a:t>
            </a:r>
          </a:p>
          <a:p>
            <a:pPr>
              <a:lnSpc>
                <a:spcPts val="2969"/>
              </a:lnSpc>
            </a:pPr>
            <a:r>
              <a:rPr lang="en-US" sz="1953" spc="39" dirty="0" err="1">
                <a:solidFill>
                  <a:srgbClr val="FFFFFF"/>
                </a:solidFill>
                <a:latin typeface="Montserrat Semi-Bold Italics"/>
              </a:rPr>
              <a:t>открытый</a:t>
            </a:r>
            <a:r>
              <a:rPr lang="en-US" sz="1953" spc="39" dirty="0">
                <a:solidFill>
                  <a:srgbClr val="FFFFFF"/>
                </a:solidFill>
                <a:latin typeface="Montserrat Semi-Bold Italics"/>
              </a:rPr>
              <a:t>, </a:t>
            </a:r>
            <a:r>
              <a:rPr lang="en-US" sz="1953" spc="39" dirty="0" err="1">
                <a:solidFill>
                  <a:srgbClr val="FFFFFF"/>
                </a:solidFill>
                <a:latin typeface="Montserrat Semi-Bold Italics"/>
              </a:rPr>
              <a:t>устойчивый</a:t>
            </a:r>
            <a:r>
              <a:rPr lang="en-US" sz="1953" spc="39" dirty="0">
                <a:solidFill>
                  <a:srgbClr val="FFFFFF"/>
                </a:solidFill>
                <a:latin typeface="Montserrat Semi-Bold Italics"/>
              </a:rPr>
              <a:t>, «</a:t>
            </a:r>
            <a:r>
              <a:rPr lang="en-US" sz="1953" spc="39" dirty="0" err="1">
                <a:solidFill>
                  <a:srgbClr val="FFFFFF"/>
                </a:solidFill>
                <a:latin typeface="Montserrat Semi-Bold Italics"/>
              </a:rPr>
              <a:t>зеленый</a:t>
            </a:r>
            <a:r>
              <a:rPr lang="en-US" sz="1953" spc="39" dirty="0">
                <a:solidFill>
                  <a:srgbClr val="FFFFFF"/>
                </a:solidFill>
                <a:latin typeface="Montserrat Semi-Bold Italics"/>
              </a:rPr>
              <a:t>», «</a:t>
            </a:r>
            <a:r>
              <a:rPr lang="en-US" sz="1953" spc="39" dirty="0" err="1">
                <a:solidFill>
                  <a:srgbClr val="FFFFFF"/>
                </a:solidFill>
                <a:latin typeface="Montserrat Semi-Bold Italics"/>
              </a:rPr>
              <a:t>умный</a:t>
            </a:r>
            <a:r>
              <a:rPr lang="en-US" sz="1953" spc="39" dirty="0">
                <a:solidFill>
                  <a:srgbClr val="FFFFFF"/>
                </a:solidFill>
                <a:latin typeface="Montserrat Semi-Bold Italics"/>
              </a:rPr>
              <a:t>» </a:t>
            </a:r>
            <a:r>
              <a:rPr lang="en-US" sz="1953" spc="39" dirty="0" err="1">
                <a:solidFill>
                  <a:srgbClr val="FFFFFF"/>
                </a:solidFill>
                <a:latin typeface="Montserrat Semi-Bold Italics"/>
              </a:rPr>
              <a:t>агробионаучный</a:t>
            </a:r>
            <a:r>
              <a:rPr lang="en-US" sz="1953" spc="39" dirty="0">
                <a:solidFill>
                  <a:srgbClr val="FFFFFF"/>
                </a:solidFill>
                <a:latin typeface="Montserrat Semi-Bold Italics"/>
              </a:rPr>
              <a:t> </a:t>
            </a:r>
            <a:r>
              <a:rPr lang="en-US" sz="1953" spc="39" dirty="0" err="1">
                <a:solidFill>
                  <a:srgbClr val="FFFFFF"/>
                </a:solidFill>
                <a:latin typeface="Montserrat Semi-Bold Italics"/>
              </a:rPr>
              <a:t>центр</a:t>
            </a:r>
            <a:r>
              <a:rPr lang="en-US" sz="1953" spc="39" dirty="0">
                <a:solidFill>
                  <a:srgbClr val="FFFFFF"/>
                </a:solidFill>
                <a:latin typeface="Montserrat Semi-Bold Italics"/>
              </a:rPr>
              <a:t> </a:t>
            </a:r>
            <a:r>
              <a:rPr lang="en-US" sz="1953" spc="39" dirty="0" err="1">
                <a:solidFill>
                  <a:srgbClr val="FFFFFF"/>
                </a:solidFill>
                <a:latin typeface="Montserrat Semi-Bold Italics"/>
              </a:rPr>
              <a:t>сибирского</a:t>
            </a:r>
            <a:r>
              <a:rPr lang="en-US" sz="1953" spc="39" dirty="0">
                <a:solidFill>
                  <a:srgbClr val="FFFFFF"/>
                </a:solidFill>
                <a:latin typeface="Montserrat Semi-Bold Italics"/>
              </a:rPr>
              <a:t> </a:t>
            </a:r>
            <a:r>
              <a:rPr lang="en-US" sz="1953" spc="39" dirty="0" err="1">
                <a:solidFill>
                  <a:srgbClr val="FFFFFF"/>
                </a:solidFill>
                <a:latin typeface="Montserrat Semi-Bold Italics"/>
              </a:rPr>
              <a:t>региона</a:t>
            </a:r>
            <a:r>
              <a:rPr lang="en-US" sz="1953" spc="39" dirty="0">
                <a:solidFill>
                  <a:srgbClr val="FFFFFF"/>
                </a:solidFill>
                <a:latin typeface="Montserrat Semi-Bold Italics"/>
              </a:rPr>
              <a:t>, </a:t>
            </a:r>
            <a:r>
              <a:rPr lang="en-US" sz="1953" spc="39" dirty="0" err="1">
                <a:solidFill>
                  <a:srgbClr val="FFFFFF"/>
                </a:solidFill>
                <a:latin typeface="Montserrat Semi-Bold Italics"/>
              </a:rPr>
              <a:t>производящий</a:t>
            </a:r>
            <a:r>
              <a:rPr lang="en-US" sz="1953" spc="39" dirty="0">
                <a:solidFill>
                  <a:srgbClr val="FFFFFF"/>
                </a:solidFill>
                <a:latin typeface="Montserrat Semi-Bold Italics"/>
              </a:rPr>
              <a:t>, </a:t>
            </a:r>
            <a:r>
              <a:rPr lang="en-US" sz="1953" spc="39" dirty="0" err="1">
                <a:solidFill>
                  <a:srgbClr val="FFFFFF"/>
                </a:solidFill>
                <a:latin typeface="Montserrat Semi-Bold Italics"/>
              </a:rPr>
              <a:t>демонстрирующий</a:t>
            </a:r>
            <a:r>
              <a:rPr lang="en-US" sz="1953" spc="39" dirty="0">
                <a:solidFill>
                  <a:srgbClr val="FFFFFF"/>
                </a:solidFill>
                <a:latin typeface="Montserrat Semi-Bold Italics"/>
              </a:rPr>
              <a:t> и </a:t>
            </a:r>
            <a:r>
              <a:rPr lang="en-US" sz="1953" spc="39" dirty="0" err="1">
                <a:solidFill>
                  <a:srgbClr val="FFFFFF"/>
                </a:solidFill>
                <a:latin typeface="Montserrat Semi-Bold Italics"/>
              </a:rPr>
              <a:t>продвигающий</a:t>
            </a:r>
            <a:r>
              <a:rPr lang="en-US" sz="1953" spc="39" dirty="0">
                <a:solidFill>
                  <a:srgbClr val="FFFFFF"/>
                </a:solidFill>
                <a:latin typeface="Montserrat Semi-Bold Italics"/>
              </a:rPr>
              <a:t> </a:t>
            </a:r>
            <a:r>
              <a:rPr lang="en-US" sz="1953" spc="39" dirty="0" err="1">
                <a:solidFill>
                  <a:srgbClr val="FFFFFF"/>
                </a:solidFill>
                <a:latin typeface="Montserrat Semi-Bold Italics"/>
              </a:rPr>
              <a:t>природо</a:t>
            </a:r>
            <a:r>
              <a:rPr lang="en-US" sz="1953" spc="39" dirty="0">
                <a:solidFill>
                  <a:srgbClr val="FFFFFF"/>
                </a:solidFill>
                <a:latin typeface="Montserrat Semi-Bold Italics"/>
              </a:rPr>
              <a:t>- и </a:t>
            </a:r>
            <a:r>
              <a:rPr lang="en-US" sz="1953" spc="39" dirty="0" err="1">
                <a:solidFill>
                  <a:srgbClr val="FFFFFF"/>
                </a:solidFill>
                <a:latin typeface="Montserrat Semi-Bold Italics"/>
              </a:rPr>
              <a:t>здоровьеоберегающие</a:t>
            </a:r>
            <a:r>
              <a:rPr lang="en-US" sz="1953" spc="39" dirty="0">
                <a:solidFill>
                  <a:srgbClr val="FFFFFF"/>
                </a:solidFill>
                <a:latin typeface="Montserrat Semi-Bold Italics"/>
              </a:rPr>
              <a:t> </a:t>
            </a:r>
            <a:r>
              <a:rPr lang="en-US" sz="1953" spc="39" dirty="0" err="1">
                <a:solidFill>
                  <a:srgbClr val="FFFFFF"/>
                </a:solidFill>
                <a:latin typeface="Montserrat Semi-Bold Italics"/>
              </a:rPr>
              <a:t>технологии</a:t>
            </a:r>
            <a:r>
              <a:rPr lang="en-US" sz="1953" spc="39" dirty="0">
                <a:solidFill>
                  <a:srgbClr val="FFFFFF"/>
                </a:solidFill>
                <a:latin typeface="Montserrat Semi-Bold Italics"/>
              </a:rPr>
              <a:t> с </a:t>
            </a:r>
            <a:r>
              <a:rPr lang="en-US" sz="1953" spc="39" dirty="0" err="1">
                <a:solidFill>
                  <a:srgbClr val="FFFFFF"/>
                </a:solidFill>
                <a:latin typeface="Montserrat Semi-Bold Italics"/>
              </a:rPr>
              <a:t>комфортной</a:t>
            </a:r>
            <a:r>
              <a:rPr lang="en-US" sz="1953" spc="39" dirty="0">
                <a:solidFill>
                  <a:srgbClr val="FFFFFF"/>
                </a:solidFill>
                <a:latin typeface="Montserrat Semi-Bold Italics"/>
              </a:rPr>
              <a:t> </a:t>
            </a:r>
            <a:r>
              <a:rPr lang="en-US" sz="1953" spc="39" dirty="0" err="1">
                <a:solidFill>
                  <a:srgbClr val="FFFFFF"/>
                </a:solidFill>
                <a:latin typeface="Montserrat Semi-Bold Italics"/>
              </a:rPr>
              <a:t>творческой</a:t>
            </a:r>
            <a:r>
              <a:rPr lang="en-US" sz="1953" spc="39" dirty="0">
                <a:solidFill>
                  <a:srgbClr val="FFFFFF"/>
                </a:solidFill>
                <a:latin typeface="Montserrat Semi-Bold Italics"/>
              </a:rPr>
              <a:t> </a:t>
            </a:r>
            <a:r>
              <a:rPr lang="en-US" sz="1953" spc="39" dirty="0" err="1">
                <a:solidFill>
                  <a:srgbClr val="FFFFFF"/>
                </a:solidFill>
                <a:latin typeface="Montserrat Semi-Bold Italics"/>
              </a:rPr>
              <a:t>средой</a:t>
            </a:r>
            <a:r>
              <a:rPr lang="en-US" sz="1953" spc="39" dirty="0">
                <a:solidFill>
                  <a:srgbClr val="FFFFFF"/>
                </a:solidFill>
                <a:latin typeface="Montserrat Semi-Bold Italics"/>
              </a:rPr>
              <a:t>.</a:t>
            </a:r>
          </a:p>
          <a:p>
            <a:pPr>
              <a:lnSpc>
                <a:spcPts val="2969"/>
              </a:lnSpc>
            </a:pPr>
            <a:endParaRPr lang="en-US" sz="1953" spc="39" dirty="0">
              <a:solidFill>
                <a:srgbClr val="FFFFFF"/>
              </a:solidFill>
              <a:latin typeface="Montserrat Semi-Bold Italics"/>
            </a:endParaRPr>
          </a:p>
          <a:p>
            <a:pPr algn="ctr">
              <a:lnSpc>
                <a:spcPts val="3289"/>
              </a:lnSpc>
            </a:pPr>
            <a:endParaRPr lang="en-US" sz="1953" spc="39" dirty="0">
              <a:solidFill>
                <a:srgbClr val="FFFFFF"/>
              </a:solidFill>
              <a:latin typeface="Montserrat Semi-Bold Italics"/>
            </a:endParaRPr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3913604" y="-203728"/>
            <a:ext cx="8944351" cy="10694456"/>
            <a:chOff x="0" y="0"/>
            <a:chExt cx="8603361" cy="10286746"/>
          </a:xfrm>
        </p:grpSpPr>
        <p:sp>
          <p:nvSpPr>
            <p:cNvPr id="12" name="Freeform 12"/>
            <p:cNvSpPr/>
            <p:nvPr/>
          </p:nvSpPr>
          <p:spPr>
            <a:xfrm>
              <a:off x="-2794" y="-128"/>
              <a:ext cx="8606155" cy="10286874"/>
            </a:xfrm>
            <a:custGeom>
              <a:avLst/>
              <a:gdLst/>
              <a:ahLst/>
              <a:cxnLst/>
              <a:rect l="l" t="t" r="r" b="b"/>
              <a:pathLst>
                <a:path w="8606155" h="10286874">
                  <a:moveTo>
                    <a:pt x="8606155" y="10251441"/>
                  </a:moveTo>
                  <a:cubicBezTo>
                    <a:pt x="8606155" y="10284588"/>
                    <a:pt x="8595487" y="10286874"/>
                    <a:pt x="8567674" y="10286874"/>
                  </a:cubicBezTo>
                  <a:cubicBezTo>
                    <a:pt x="5713094" y="10286239"/>
                    <a:pt x="2858643" y="10286239"/>
                    <a:pt x="4064" y="10286239"/>
                  </a:cubicBezTo>
                  <a:cubicBezTo>
                    <a:pt x="0" y="10272396"/>
                    <a:pt x="6350" y="10259823"/>
                    <a:pt x="9271" y="10246996"/>
                  </a:cubicBezTo>
                  <a:cubicBezTo>
                    <a:pt x="134747" y="9685402"/>
                    <a:pt x="260350" y="9123935"/>
                    <a:pt x="386207" y="8562467"/>
                  </a:cubicBezTo>
                  <a:cubicBezTo>
                    <a:pt x="565658" y="7761986"/>
                    <a:pt x="745490" y="6961633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6"/>
                    <a:pt x="8605139" y="6846317"/>
                    <a:pt x="8606155" y="10251441"/>
                  </a:cubicBezTo>
                  <a:close/>
                </a:path>
              </a:pathLst>
            </a:custGeom>
            <a:blipFill>
              <a:blip r:embed="rId2"/>
              <a:stretch>
                <a:fillRect r="-79263"/>
              </a:stretch>
            </a:blipFill>
          </p:spPr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465219"/>
            <a:ext cx="25783492" cy="9586163"/>
          </a:xfrm>
          <a:prstGeom prst="rect">
            <a:avLst/>
          </a:prstGeom>
          <a:solidFill>
            <a:srgbClr val="A6A6A6">
              <a:alpha val="4706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432758" y="2556864"/>
            <a:ext cx="12037723" cy="2884948"/>
            <a:chOff x="0" y="0"/>
            <a:chExt cx="3391486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91486" cy="812800"/>
            </a:xfrm>
            <a:custGeom>
              <a:avLst/>
              <a:gdLst/>
              <a:ahLst/>
              <a:cxnLst/>
              <a:rect l="l" t="t" r="r" b="b"/>
              <a:pathLst>
                <a:path w="3391486" h="812800">
                  <a:moveTo>
                    <a:pt x="0" y="0"/>
                  </a:moveTo>
                  <a:lnTo>
                    <a:pt x="3391486" y="0"/>
                  </a:lnTo>
                  <a:lnTo>
                    <a:pt x="339148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263F6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768146" y="6815502"/>
            <a:ext cx="11491154" cy="1628002"/>
            <a:chOff x="0" y="0"/>
            <a:chExt cx="3237497" cy="45867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237497" cy="458670"/>
            </a:xfrm>
            <a:custGeom>
              <a:avLst/>
              <a:gdLst/>
              <a:ahLst/>
              <a:cxnLst/>
              <a:rect l="l" t="t" r="r" b="b"/>
              <a:pathLst>
                <a:path w="3237497" h="458670">
                  <a:moveTo>
                    <a:pt x="0" y="0"/>
                  </a:moveTo>
                  <a:lnTo>
                    <a:pt x="3237497" y="0"/>
                  </a:lnTo>
                  <a:lnTo>
                    <a:pt x="3237497" y="458670"/>
                  </a:lnTo>
                  <a:lnTo>
                    <a:pt x="0" y="458670"/>
                  </a:lnTo>
                  <a:close/>
                </a:path>
              </a:pathLst>
            </a:custGeom>
            <a:solidFill>
              <a:srgbClr val="263F6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469484" y="2340114"/>
            <a:ext cx="3371962" cy="337196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63F6B"/>
            </a:solidFill>
            <a:ln w="38100">
              <a:solidFill>
                <a:srgbClr val="FFFFFF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446554" y="5993525"/>
            <a:ext cx="3371962" cy="3371962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63F6B"/>
            </a:solidFill>
            <a:ln w="38100">
              <a:solidFill>
                <a:srgbClr val="FFFFFF"/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2159783" y="2977583"/>
            <a:ext cx="1991363" cy="1991363"/>
          </a:xfrm>
          <a:custGeom>
            <a:avLst/>
            <a:gdLst/>
            <a:ahLst/>
            <a:cxnLst/>
            <a:rect l="l" t="t" r="r" b="b"/>
            <a:pathLst>
              <a:path w="1991363" h="1991363">
                <a:moveTo>
                  <a:pt x="0" y="0"/>
                </a:moveTo>
                <a:lnTo>
                  <a:pt x="1991363" y="0"/>
                </a:lnTo>
                <a:lnTo>
                  <a:pt x="1991363" y="1991363"/>
                </a:lnTo>
                <a:lnTo>
                  <a:pt x="0" y="19913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4352005" y="6882443"/>
            <a:ext cx="1561061" cy="1561061"/>
          </a:xfrm>
          <a:custGeom>
            <a:avLst/>
            <a:gdLst/>
            <a:ahLst/>
            <a:cxnLst/>
            <a:rect l="l" t="t" r="r" b="b"/>
            <a:pathLst>
              <a:path w="1561061" h="1561061">
                <a:moveTo>
                  <a:pt x="0" y="0"/>
                </a:moveTo>
                <a:lnTo>
                  <a:pt x="1561061" y="0"/>
                </a:lnTo>
                <a:lnTo>
                  <a:pt x="1561061" y="1561061"/>
                </a:lnTo>
                <a:lnTo>
                  <a:pt x="0" y="15610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8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4857359" y="946014"/>
            <a:ext cx="8573282" cy="111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0"/>
              </a:lnSpc>
            </a:pPr>
            <a:r>
              <a:rPr lang="en-US" sz="4368" spc="-257">
                <a:solidFill>
                  <a:srgbClr val="263F6B"/>
                </a:solidFill>
                <a:latin typeface="Montserrat Extra-Bold Italics"/>
              </a:rPr>
              <a:t>Стратегические приоритеты</a:t>
            </a:r>
          </a:p>
          <a:p>
            <a:pPr algn="ctr">
              <a:lnSpc>
                <a:spcPts val="4280"/>
              </a:lnSpc>
            </a:pPr>
            <a:endParaRPr lang="en-US" sz="4368" spc="-257">
              <a:solidFill>
                <a:srgbClr val="263F6B"/>
              </a:solidFill>
              <a:latin typeface="Montserrat Extra-Bold Itali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427083" y="2968058"/>
            <a:ext cx="10049074" cy="2277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66"/>
              </a:lnSpc>
            </a:pPr>
            <a:r>
              <a:rPr lang="en-US" sz="1955" spc="39" dirty="0" err="1">
                <a:solidFill>
                  <a:srgbClr val="FFFFFF"/>
                </a:solidFill>
                <a:latin typeface="Montserrat Semi-Bold Bold Italics"/>
              </a:rPr>
              <a:t>Определение</a:t>
            </a:r>
            <a:r>
              <a:rPr lang="en-US" sz="1955" spc="39" dirty="0">
                <a:solidFill>
                  <a:srgbClr val="FFFFFF"/>
                </a:solidFill>
                <a:latin typeface="Montserrat Semi-Bold Bold Italics"/>
              </a:rPr>
              <a:t> </a:t>
            </a:r>
            <a:r>
              <a:rPr lang="en-US" sz="1955" spc="39" dirty="0" err="1">
                <a:solidFill>
                  <a:srgbClr val="FFFFFF"/>
                </a:solidFill>
                <a:latin typeface="Montserrat Semi-Bold Bold Italics"/>
              </a:rPr>
              <a:t>механизмов</a:t>
            </a:r>
            <a:r>
              <a:rPr lang="en-US" sz="1955" spc="39" dirty="0">
                <a:solidFill>
                  <a:srgbClr val="FFFFFF"/>
                </a:solidFill>
                <a:latin typeface="Montserrat Semi-Bold Bold Italics"/>
              </a:rPr>
              <a:t> и </a:t>
            </a:r>
            <a:r>
              <a:rPr lang="en-US" sz="1955" spc="39" dirty="0" err="1">
                <a:solidFill>
                  <a:srgbClr val="FFFFFF"/>
                </a:solidFill>
                <a:latin typeface="Montserrat Semi-Bold Bold Italics"/>
              </a:rPr>
              <a:t>способов</a:t>
            </a:r>
            <a:r>
              <a:rPr lang="en-US" sz="1955" spc="39" dirty="0">
                <a:solidFill>
                  <a:srgbClr val="FFFFFF"/>
                </a:solidFill>
                <a:latin typeface="Montserrat Semi-Bold Bold Italics"/>
              </a:rPr>
              <a:t> </a:t>
            </a:r>
            <a:r>
              <a:rPr lang="en-US" sz="1955" spc="39" dirty="0" err="1">
                <a:solidFill>
                  <a:srgbClr val="FFFFFF"/>
                </a:solidFill>
                <a:latin typeface="Montserrat Semi-Bold Bold Italics"/>
              </a:rPr>
              <a:t>развития</a:t>
            </a:r>
            <a:r>
              <a:rPr lang="en-US" sz="1955" spc="39" dirty="0">
                <a:solidFill>
                  <a:srgbClr val="FFFFFF"/>
                </a:solidFill>
                <a:latin typeface="Montserrat Semi-Bold Bold Italics"/>
              </a:rPr>
              <a:t> </a:t>
            </a:r>
            <a:r>
              <a:rPr lang="en-US" sz="1955" spc="39" dirty="0" err="1">
                <a:solidFill>
                  <a:srgbClr val="FFFFFF"/>
                </a:solidFill>
                <a:latin typeface="Montserrat Semi-Bold Bold Italics"/>
              </a:rPr>
              <a:t>научно-технологического</a:t>
            </a:r>
            <a:r>
              <a:rPr lang="en-US" sz="1955" spc="39" dirty="0">
                <a:solidFill>
                  <a:srgbClr val="FFFFFF"/>
                </a:solidFill>
                <a:latin typeface="Montserrat Semi-Bold Bold Italics"/>
              </a:rPr>
              <a:t> </a:t>
            </a:r>
            <a:r>
              <a:rPr lang="en-US" sz="1955" spc="39" dirty="0" err="1">
                <a:solidFill>
                  <a:srgbClr val="FFFFFF"/>
                </a:solidFill>
                <a:latin typeface="Montserrat Semi-Bold Bold Italics"/>
              </a:rPr>
              <a:t>потенциала</a:t>
            </a:r>
            <a:r>
              <a:rPr lang="en-US" sz="1955" spc="39" dirty="0">
                <a:solidFill>
                  <a:srgbClr val="FFFFFF"/>
                </a:solidFill>
                <a:latin typeface="Montserrat Semi-Bold Bold Italics"/>
              </a:rPr>
              <a:t> </a:t>
            </a:r>
            <a:r>
              <a:rPr lang="en-US" sz="1955" spc="39" dirty="0" err="1">
                <a:solidFill>
                  <a:srgbClr val="FFFFFF"/>
                </a:solidFill>
                <a:latin typeface="Montserrat Semi-Bold Bold Italics"/>
              </a:rPr>
              <a:t>территории</a:t>
            </a:r>
            <a:r>
              <a:rPr lang="en-US" sz="1955" spc="39" dirty="0">
                <a:solidFill>
                  <a:srgbClr val="FFFFFF"/>
                </a:solidFill>
                <a:latin typeface="Montserrat Semi-Bold Bold Italics"/>
              </a:rPr>
              <a:t> и </a:t>
            </a:r>
            <a:r>
              <a:rPr lang="en-US" sz="1955" spc="39" dirty="0" err="1">
                <a:solidFill>
                  <a:srgbClr val="FFFFFF"/>
                </a:solidFill>
                <a:latin typeface="Montserrat Semi-Bold Bold Italics"/>
              </a:rPr>
              <a:t>конкурентоспособности</a:t>
            </a:r>
            <a:r>
              <a:rPr lang="en-US" sz="1955" spc="39" dirty="0">
                <a:solidFill>
                  <a:srgbClr val="FFFFFF"/>
                </a:solidFill>
                <a:latin typeface="Montserrat Semi-Bold Bold Italics"/>
              </a:rPr>
              <a:t> </a:t>
            </a:r>
            <a:r>
              <a:rPr lang="en-US" sz="1955" spc="39" dirty="0" err="1">
                <a:solidFill>
                  <a:srgbClr val="FFFFFF"/>
                </a:solidFill>
                <a:latin typeface="Montserrat Semi-Bold Bold Italics"/>
              </a:rPr>
              <a:t>научно-производственного</a:t>
            </a:r>
            <a:r>
              <a:rPr lang="en-US" sz="1955" spc="39" dirty="0">
                <a:solidFill>
                  <a:srgbClr val="FFFFFF"/>
                </a:solidFill>
                <a:latin typeface="Montserrat Semi-Bold Bold Italics"/>
              </a:rPr>
              <a:t> </a:t>
            </a:r>
            <a:r>
              <a:rPr lang="en-US" sz="1955" spc="39" dirty="0" err="1">
                <a:solidFill>
                  <a:srgbClr val="FFFFFF"/>
                </a:solidFill>
                <a:latin typeface="Montserrat Semi-Bold Bold Italics"/>
              </a:rPr>
              <a:t>комплекса</a:t>
            </a:r>
            <a:r>
              <a:rPr lang="en-US" sz="1955" spc="39" dirty="0">
                <a:solidFill>
                  <a:srgbClr val="FFFFFF"/>
                </a:solidFill>
                <a:latin typeface="Montserrat Semi-Bold Bold Italics"/>
              </a:rPr>
              <a:t>, в </a:t>
            </a:r>
            <a:r>
              <a:rPr lang="en-US" sz="1955" spc="39" dirty="0" err="1">
                <a:solidFill>
                  <a:srgbClr val="FFFFFF"/>
                </a:solidFill>
                <a:latin typeface="Montserrat Semi-Bold Bold Italics"/>
              </a:rPr>
              <a:t>том</a:t>
            </a:r>
            <a:r>
              <a:rPr lang="en-US" sz="1955" spc="39" dirty="0">
                <a:solidFill>
                  <a:srgbClr val="FFFFFF"/>
                </a:solidFill>
                <a:latin typeface="Montserrat Semi-Bold Bold Italics"/>
              </a:rPr>
              <a:t> </a:t>
            </a:r>
            <a:r>
              <a:rPr lang="en-US" sz="1955" spc="39" dirty="0" err="1">
                <a:solidFill>
                  <a:srgbClr val="FFFFFF"/>
                </a:solidFill>
                <a:latin typeface="Montserrat Semi-Bold Bold Italics"/>
              </a:rPr>
              <a:t>числе</a:t>
            </a:r>
            <a:r>
              <a:rPr lang="en-US" sz="1955" spc="39" dirty="0">
                <a:solidFill>
                  <a:srgbClr val="FFFFFF"/>
                </a:solidFill>
                <a:latin typeface="Montserrat Semi-Bold Bold Italics"/>
              </a:rPr>
              <a:t> открытость, </a:t>
            </a:r>
            <a:r>
              <a:rPr lang="en-US" sz="1955" spc="39" dirty="0" err="1">
                <a:solidFill>
                  <a:srgbClr val="FFFFFF"/>
                </a:solidFill>
                <a:latin typeface="Montserrat Semi-Bold Bold Italics"/>
              </a:rPr>
              <a:t>гостеприимство</a:t>
            </a:r>
            <a:r>
              <a:rPr lang="en-US" sz="1955" spc="39" dirty="0">
                <a:solidFill>
                  <a:srgbClr val="FFFFFF"/>
                </a:solidFill>
                <a:latin typeface="Montserrat Semi-Bold Bold Italics"/>
              </a:rPr>
              <a:t> </a:t>
            </a:r>
            <a:r>
              <a:rPr lang="en-US" sz="1955" spc="39" dirty="0" err="1">
                <a:solidFill>
                  <a:srgbClr val="FFFFFF"/>
                </a:solidFill>
                <a:latin typeface="Montserrat Semi-Bold Bold Italics"/>
              </a:rPr>
              <a:t>для</a:t>
            </a:r>
            <a:r>
              <a:rPr lang="en-US" sz="1955" spc="39" dirty="0">
                <a:solidFill>
                  <a:srgbClr val="FFFFFF"/>
                </a:solidFill>
                <a:latin typeface="Montserrat Semi-Bold Bold Italics"/>
              </a:rPr>
              <a:t> </a:t>
            </a:r>
            <a:r>
              <a:rPr lang="en-US" sz="1955" spc="39" dirty="0" err="1">
                <a:solidFill>
                  <a:srgbClr val="FFFFFF"/>
                </a:solidFill>
                <a:latin typeface="Montserrat Semi-Bold Bold Italics"/>
              </a:rPr>
              <a:t>продвижения</a:t>
            </a:r>
            <a:r>
              <a:rPr lang="en-US" sz="1955" spc="39" dirty="0">
                <a:solidFill>
                  <a:srgbClr val="FFFFFF"/>
                </a:solidFill>
                <a:latin typeface="Montserrat Semi-Bold Bold Italics"/>
              </a:rPr>
              <a:t> </a:t>
            </a:r>
            <a:r>
              <a:rPr lang="en-US" sz="1955" spc="39" dirty="0" err="1">
                <a:solidFill>
                  <a:srgbClr val="FFFFFF"/>
                </a:solidFill>
                <a:latin typeface="Montserrat Semi-Bold Bold Italics"/>
              </a:rPr>
              <a:t>природосберегающих</a:t>
            </a:r>
            <a:r>
              <a:rPr lang="en-US" sz="1955" spc="39" dirty="0">
                <a:solidFill>
                  <a:srgbClr val="FFFFFF"/>
                </a:solidFill>
                <a:latin typeface="Montserrat Semi-Bold Bold Italics"/>
              </a:rPr>
              <a:t> и </a:t>
            </a:r>
            <a:r>
              <a:rPr lang="en-US" sz="1955" spc="39" dirty="0" err="1">
                <a:solidFill>
                  <a:srgbClr val="FFFFFF"/>
                </a:solidFill>
                <a:latin typeface="Montserrat Semi-Bold Bold Italics"/>
              </a:rPr>
              <a:t>здоровьесберегающих</a:t>
            </a:r>
            <a:r>
              <a:rPr lang="en-US" sz="1955" spc="39" dirty="0">
                <a:solidFill>
                  <a:srgbClr val="FFFFFF"/>
                </a:solidFill>
                <a:latin typeface="Montserrat Semi-Bold Bold Italics"/>
              </a:rPr>
              <a:t> </a:t>
            </a:r>
            <a:r>
              <a:rPr lang="en-US" sz="1955" spc="39" dirty="0" err="1">
                <a:solidFill>
                  <a:srgbClr val="FFFFFF"/>
                </a:solidFill>
                <a:latin typeface="Montserrat Semi-Bold Bold Italics"/>
              </a:rPr>
              <a:t>технологий</a:t>
            </a:r>
            <a:r>
              <a:rPr lang="en-US" sz="1955" spc="39" dirty="0">
                <a:solidFill>
                  <a:srgbClr val="FFFFFF"/>
                </a:solidFill>
                <a:latin typeface="Montserrat Semi-Bold Bold Italics"/>
              </a:rPr>
              <a:t> </a:t>
            </a:r>
            <a:r>
              <a:rPr lang="en-US" sz="1955" spc="39" dirty="0" err="1">
                <a:solidFill>
                  <a:srgbClr val="FFFFFF"/>
                </a:solidFill>
                <a:latin typeface="Montserrat Semi-Bold Bold Italics"/>
              </a:rPr>
              <a:t>во</a:t>
            </a:r>
            <a:r>
              <a:rPr lang="en-US" sz="1955" spc="39" dirty="0">
                <a:solidFill>
                  <a:srgbClr val="FFFFFF"/>
                </a:solidFill>
                <a:latin typeface="Montserrat Semi-Bold Bold Italics"/>
              </a:rPr>
              <a:t> </a:t>
            </a:r>
            <a:r>
              <a:rPr lang="en-US" sz="1955" spc="39" dirty="0" err="1">
                <a:solidFill>
                  <a:srgbClr val="FFFFFF"/>
                </a:solidFill>
                <a:latin typeface="Montserrat Semi-Bold Bold Italics"/>
              </a:rPr>
              <a:t>взаимодействии</a:t>
            </a:r>
            <a:r>
              <a:rPr lang="en-US" sz="1955" spc="39" dirty="0">
                <a:solidFill>
                  <a:srgbClr val="FFFFFF"/>
                </a:solidFill>
                <a:latin typeface="Montserrat Semi-Bold Bold Italics"/>
              </a:rPr>
              <a:t> с </a:t>
            </a:r>
            <a:r>
              <a:rPr lang="en-US" sz="1955" spc="39" dirty="0" err="1">
                <a:solidFill>
                  <a:srgbClr val="FFFFFF"/>
                </a:solidFill>
                <a:latin typeface="Montserrat Semi-Bold Bold Italics"/>
              </a:rPr>
              <a:t>научными</a:t>
            </a:r>
            <a:r>
              <a:rPr lang="en-US" sz="1955" spc="39" dirty="0">
                <a:solidFill>
                  <a:srgbClr val="FFFFFF"/>
                </a:solidFill>
                <a:latin typeface="Montserrat Semi-Bold Bold Italics"/>
              </a:rPr>
              <a:t> </a:t>
            </a:r>
            <a:r>
              <a:rPr lang="en-US" sz="1955" spc="39" dirty="0" err="1">
                <a:solidFill>
                  <a:srgbClr val="FFFFFF"/>
                </a:solidFill>
                <a:latin typeface="Montserrat Semi-Bold Bold Italics"/>
              </a:rPr>
              <a:t>зонами</a:t>
            </a:r>
            <a:r>
              <a:rPr lang="en-US" sz="1955" spc="39" dirty="0">
                <a:solidFill>
                  <a:srgbClr val="FFFFFF"/>
                </a:solidFill>
                <a:latin typeface="Montserrat Semi-Bold Bold Italics"/>
              </a:rPr>
              <a:t> </a:t>
            </a:r>
            <a:r>
              <a:rPr lang="en-US" sz="1955" spc="39" dirty="0" err="1">
                <a:solidFill>
                  <a:srgbClr val="FFFFFF"/>
                </a:solidFill>
                <a:latin typeface="Montserrat Semi-Bold Bold Italics"/>
              </a:rPr>
              <a:t>проекта</a:t>
            </a:r>
            <a:r>
              <a:rPr lang="en-US" sz="1955" spc="39" dirty="0">
                <a:solidFill>
                  <a:srgbClr val="FFFFFF"/>
                </a:solidFill>
                <a:latin typeface="Montserrat Semi-Bold Bold Italics"/>
              </a:rPr>
              <a:t> «</a:t>
            </a:r>
            <a:r>
              <a:rPr lang="en-US" sz="1955" spc="39" dirty="0" err="1">
                <a:solidFill>
                  <a:srgbClr val="FFFFFF"/>
                </a:solidFill>
                <a:latin typeface="Montserrat Semi-Bold Bold Italics"/>
              </a:rPr>
              <a:t>Наукополис</a:t>
            </a:r>
            <a:r>
              <a:rPr lang="en-US" sz="1955" spc="39" dirty="0">
                <a:solidFill>
                  <a:srgbClr val="FFFFFF"/>
                </a:solidFill>
                <a:latin typeface="Montserrat Semi-Bold Bold Italics"/>
              </a:rPr>
              <a:t>» и </a:t>
            </a:r>
            <a:r>
              <a:rPr lang="en-US" sz="1955" spc="39" dirty="0" err="1">
                <a:solidFill>
                  <a:srgbClr val="FFFFFF"/>
                </a:solidFill>
                <a:latin typeface="Montserrat Semi-Bold Bold Italics"/>
              </a:rPr>
              <a:t>муниципальными</a:t>
            </a:r>
            <a:r>
              <a:rPr lang="en-US" sz="1955" spc="39" dirty="0">
                <a:solidFill>
                  <a:srgbClr val="FFFFFF"/>
                </a:solidFill>
                <a:latin typeface="Montserrat Semi-Bold Bold Italics"/>
              </a:rPr>
              <a:t> </a:t>
            </a:r>
            <a:r>
              <a:rPr lang="en-US" sz="1955" spc="39" dirty="0" err="1">
                <a:solidFill>
                  <a:srgbClr val="FFFFFF"/>
                </a:solidFill>
                <a:latin typeface="Montserrat Semi-Bold Bold Italics"/>
              </a:rPr>
              <a:t>образованиями</a:t>
            </a:r>
            <a:r>
              <a:rPr lang="en-US" sz="1955" spc="39" dirty="0">
                <a:solidFill>
                  <a:srgbClr val="FFFFFF"/>
                </a:solidFill>
                <a:latin typeface="Montserrat Semi-Bold Bold Italics"/>
              </a:rPr>
              <a:t> </a:t>
            </a:r>
            <a:r>
              <a:rPr lang="en-US" sz="1955" spc="39" dirty="0" err="1">
                <a:solidFill>
                  <a:srgbClr val="FFFFFF"/>
                </a:solidFill>
                <a:latin typeface="Montserrat Semi-Bold Bold Italics"/>
              </a:rPr>
              <a:t>Новосибирской</a:t>
            </a:r>
            <a:r>
              <a:rPr lang="en-US" sz="1955" spc="39" dirty="0">
                <a:solidFill>
                  <a:srgbClr val="FFFFFF"/>
                </a:solidFill>
                <a:latin typeface="Montserrat Semi-Bold Bold Italics"/>
              </a:rPr>
              <a:t> </a:t>
            </a:r>
            <a:r>
              <a:rPr lang="en-US" sz="1955" spc="39" dirty="0" err="1">
                <a:solidFill>
                  <a:srgbClr val="FFFFFF"/>
                </a:solidFill>
                <a:latin typeface="Montserrat Semi-Bold Bold Italics"/>
              </a:rPr>
              <a:t>агломерации</a:t>
            </a:r>
            <a:r>
              <a:rPr lang="en-US" sz="1955" spc="39" dirty="0">
                <a:solidFill>
                  <a:srgbClr val="FFFFFF"/>
                </a:solidFill>
                <a:latin typeface="Montserrat Semi-Bold Bold Italics"/>
              </a:rPr>
              <a:t>.</a:t>
            </a:r>
          </a:p>
          <a:p>
            <a:pPr algn="ctr">
              <a:lnSpc>
                <a:spcPts val="1742"/>
              </a:lnSpc>
            </a:pPr>
            <a:endParaRPr lang="en-US" sz="1955" spc="39" dirty="0">
              <a:solidFill>
                <a:srgbClr val="FFFFFF"/>
              </a:solidFill>
              <a:latin typeface="Montserrat Semi-Bold Bold Itali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210226" y="7175122"/>
            <a:ext cx="9602527" cy="1102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66"/>
              </a:lnSpc>
            </a:pPr>
            <a:r>
              <a:rPr lang="en-US" sz="1955" spc="39">
                <a:solidFill>
                  <a:srgbClr val="FFFFFF"/>
                </a:solidFill>
                <a:latin typeface="Montserrat Semi-Bold Bold Italics"/>
              </a:rPr>
              <a:t>Человек и его здоровье: акцент на человека (житель, ученый-исследователь, покупатель, отдыхающий) и общественное здоровье.</a:t>
            </a:r>
          </a:p>
          <a:p>
            <a:pPr algn="ctr">
              <a:lnSpc>
                <a:spcPts val="1742"/>
              </a:lnSpc>
            </a:pPr>
            <a:endParaRPr lang="en-US" sz="1955" spc="39">
              <a:solidFill>
                <a:srgbClr val="FFFFFF"/>
              </a:solidFill>
              <a:latin typeface="Montserrat Semi-Bold Bold Itali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465219"/>
            <a:ext cx="25783492" cy="9586163"/>
          </a:xfrm>
          <a:prstGeom prst="rect">
            <a:avLst/>
          </a:prstGeom>
          <a:solidFill>
            <a:srgbClr val="A6A6A6">
              <a:alpha val="4706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3350292" y="3425055"/>
            <a:ext cx="11491154" cy="1628002"/>
            <a:chOff x="0" y="0"/>
            <a:chExt cx="3237497" cy="4586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37497" cy="458670"/>
            </a:xfrm>
            <a:custGeom>
              <a:avLst/>
              <a:gdLst/>
              <a:ahLst/>
              <a:cxnLst/>
              <a:rect l="l" t="t" r="r" b="b"/>
              <a:pathLst>
                <a:path w="3237497" h="458670">
                  <a:moveTo>
                    <a:pt x="0" y="0"/>
                  </a:moveTo>
                  <a:lnTo>
                    <a:pt x="3237497" y="0"/>
                  </a:lnTo>
                  <a:lnTo>
                    <a:pt x="3237497" y="458670"/>
                  </a:lnTo>
                  <a:lnTo>
                    <a:pt x="0" y="458670"/>
                  </a:lnTo>
                  <a:close/>
                </a:path>
              </a:pathLst>
            </a:custGeom>
            <a:solidFill>
              <a:srgbClr val="263F6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2586545"/>
            <a:ext cx="3371962" cy="337196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63F6B"/>
            </a:solidFill>
            <a:ln w="38100">
              <a:solidFill>
                <a:srgbClr val="FFFFFF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56344" y="3528114"/>
            <a:ext cx="1716673" cy="1488824"/>
          </a:xfrm>
          <a:custGeom>
            <a:avLst/>
            <a:gdLst/>
            <a:ahLst/>
            <a:cxnLst/>
            <a:rect l="l" t="t" r="r" b="b"/>
            <a:pathLst>
              <a:path w="1716673" h="1488824">
                <a:moveTo>
                  <a:pt x="0" y="0"/>
                </a:moveTo>
                <a:lnTo>
                  <a:pt x="1716674" y="0"/>
                </a:lnTo>
                <a:lnTo>
                  <a:pt x="1716674" y="1488824"/>
                </a:lnTo>
                <a:lnTo>
                  <a:pt x="0" y="1488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57359" y="946014"/>
            <a:ext cx="8573282" cy="111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0"/>
              </a:lnSpc>
            </a:pPr>
            <a:r>
              <a:rPr lang="en-US" sz="4368" spc="-257">
                <a:solidFill>
                  <a:srgbClr val="263F6B"/>
                </a:solidFill>
                <a:latin typeface="Montserrat Extra-Bold Italics"/>
              </a:rPr>
              <a:t>Стратегические приоритеты</a:t>
            </a:r>
          </a:p>
          <a:p>
            <a:pPr algn="ctr">
              <a:lnSpc>
                <a:spcPts val="4280"/>
              </a:lnSpc>
            </a:pPr>
            <a:endParaRPr lang="en-US" sz="4368" spc="-257">
              <a:solidFill>
                <a:srgbClr val="263F6B"/>
              </a:solidFill>
              <a:latin typeface="Montserrat Extra-Bold Itali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92372" y="3803725"/>
            <a:ext cx="9602527" cy="1102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66"/>
              </a:lnSpc>
            </a:pPr>
            <a:r>
              <a:rPr lang="en-US" sz="1955" spc="39">
                <a:solidFill>
                  <a:srgbClr val="FFFFFF"/>
                </a:solidFill>
                <a:latin typeface="Montserrat Semi-Bold Bold Italics"/>
              </a:rPr>
              <a:t>Комфортное «зеленое» пространство и здоровая «умная», творческая городская среда – важнейшее условие развития поселка как наукограда</a:t>
            </a:r>
          </a:p>
          <a:p>
            <a:pPr algn="ctr">
              <a:lnSpc>
                <a:spcPts val="1742"/>
              </a:lnSpc>
            </a:pPr>
            <a:endParaRPr lang="en-US" sz="1955" spc="39">
              <a:solidFill>
                <a:srgbClr val="FFFFFF"/>
              </a:solidFill>
              <a:latin typeface="Montserrat Semi-Bold Bold Italics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4178427" y="5815234"/>
            <a:ext cx="12037723" cy="2884948"/>
            <a:chOff x="0" y="0"/>
            <a:chExt cx="3391486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391486" cy="812800"/>
            </a:xfrm>
            <a:custGeom>
              <a:avLst/>
              <a:gdLst/>
              <a:ahLst/>
              <a:cxnLst/>
              <a:rect l="l" t="t" r="r" b="b"/>
              <a:pathLst>
                <a:path w="3391486" h="812800">
                  <a:moveTo>
                    <a:pt x="0" y="0"/>
                  </a:moveTo>
                  <a:lnTo>
                    <a:pt x="3391486" y="0"/>
                  </a:lnTo>
                  <a:lnTo>
                    <a:pt x="339148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263F6B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887338" y="5561577"/>
            <a:ext cx="3371962" cy="3371962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63F6B"/>
            </a:solidFill>
            <a:ln w="38100">
              <a:solidFill>
                <a:srgbClr val="FFFFFF"/>
              </a:solidFill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576810" y="6250749"/>
            <a:ext cx="9871873" cy="1984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66"/>
              </a:lnSpc>
            </a:pPr>
            <a:r>
              <a:rPr lang="en-US" sz="1955" spc="39">
                <a:solidFill>
                  <a:srgbClr val="FFFFFF"/>
                </a:solidFill>
                <a:latin typeface="Montserrat Semi-Bold Bold Italics"/>
              </a:rPr>
              <a:t>Качество муниципального управления и институтов, обеспечивающих эффективное взаимодействие властей всех уровней, науки и бизнеса, граждан, инвестиционную привлекательность территории, стимулирующих развитие предпринимательства, в том числе технологического, а также креативных индустрий</a:t>
            </a:r>
          </a:p>
          <a:p>
            <a:pPr algn="ctr">
              <a:lnSpc>
                <a:spcPts val="1742"/>
              </a:lnSpc>
            </a:pPr>
            <a:endParaRPr lang="en-US" sz="1955" spc="39">
              <a:solidFill>
                <a:srgbClr val="FFFFFF"/>
              </a:solidFill>
              <a:latin typeface="Montserrat Semi-Bold Bold Italics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14825756" y="6500756"/>
            <a:ext cx="1495127" cy="1493604"/>
          </a:xfrm>
          <a:custGeom>
            <a:avLst/>
            <a:gdLst/>
            <a:ahLst/>
            <a:cxnLst/>
            <a:rect l="l" t="t" r="r" b="b"/>
            <a:pathLst>
              <a:path w="1495127" h="1493604">
                <a:moveTo>
                  <a:pt x="0" y="0"/>
                </a:moveTo>
                <a:lnTo>
                  <a:pt x="1495126" y="0"/>
                </a:lnTo>
                <a:lnTo>
                  <a:pt x="1495126" y="1493604"/>
                </a:lnTo>
                <a:lnTo>
                  <a:pt x="0" y="14936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8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A6A6A6">
              <a:alpha val="4706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-268392" y="9911126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4" name="AutoShape 4"/>
          <p:cNvSpPr/>
          <p:nvPr/>
        </p:nvSpPr>
        <p:spPr>
          <a:xfrm>
            <a:off x="0" y="-1000022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8" name="TextBox 8"/>
          <p:cNvSpPr txBox="1"/>
          <p:nvPr/>
        </p:nvSpPr>
        <p:spPr>
          <a:xfrm>
            <a:off x="918785" y="1529565"/>
            <a:ext cx="16340515" cy="1171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6"/>
              </a:lnSpc>
            </a:pPr>
            <a:r>
              <a:rPr lang="en-US" sz="3068" spc="-181" dirty="0">
                <a:solidFill>
                  <a:srgbClr val="263F6B"/>
                </a:solidFill>
                <a:latin typeface="Montserrat Extra-Bold Italics"/>
              </a:rPr>
              <a:t>Параметры </a:t>
            </a:r>
            <a:r>
              <a:rPr lang="en-US" sz="3068" spc="-181" dirty="0" err="1">
                <a:solidFill>
                  <a:srgbClr val="263F6B"/>
                </a:solidFill>
                <a:latin typeface="Montserrat Extra-Bold Italics"/>
              </a:rPr>
              <a:t>развития</a:t>
            </a:r>
            <a:r>
              <a:rPr lang="en-US" sz="3068" spc="-181" dirty="0">
                <a:solidFill>
                  <a:srgbClr val="263F6B"/>
                </a:solidFill>
                <a:latin typeface="Montserrat Extra-Bold Italics"/>
              </a:rPr>
              <a:t> МО </a:t>
            </a:r>
            <a:r>
              <a:rPr lang="en-US" sz="3068" spc="-181" dirty="0" err="1">
                <a:solidFill>
                  <a:srgbClr val="263F6B"/>
                </a:solidFill>
                <a:latin typeface="Montserrat Extra-Bold Italics"/>
              </a:rPr>
              <a:t>р.п.Краснообск</a:t>
            </a:r>
            <a:r>
              <a:rPr lang="en-US" sz="3068" spc="-181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068" spc="-181" dirty="0" err="1">
                <a:solidFill>
                  <a:srgbClr val="263F6B"/>
                </a:solidFill>
                <a:latin typeface="Montserrat Extra-Bold Italics"/>
              </a:rPr>
              <a:t>по</a:t>
            </a:r>
            <a:r>
              <a:rPr lang="en-US" sz="3068" spc="-181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068" spc="-181" dirty="0" err="1">
                <a:solidFill>
                  <a:srgbClr val="263F6B"/>
                </a:solidFill>
                <a:latin typeface="Montserrat Extra-Bold Italics"/>
              </a:rPr>
              <a:t>сценарным</a:t>
            </a:r>
            <a:r>
              <a:rPr lang="en-US" sz="3068" spc="-181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068" spc="-181" dirty="0" err="1">
                <a:solidFill>
                  <a:srgbClr val="263F6B"/>
                </a:solidFill>
                <a:latin typeface="Montserrat Extra-Bold Italics"/>
              </a:rPr>
              <a:t>вариантам</a:t>
            </a:r>
            <a:r>
              <a:rPr lang="en-US" sz="3068" spc="-181" dirty="0">
                <a:solidFill>
                  <a:srgbClr val="263F6B"/>
                </a:solidFill>
                <a:latin typeface="Montserrat Extra-Bold Italics"/>
              </a:rPr>
              <a:t> </a:t>
            </a:r>
          </a:p>
          <a:p>
            <a:pPr algn="ctr">
              <a:lnSpc>
                <a:spcPts val="3006"/>
              </a:lnSpc>
            </a:pPr>
            <a:r>
              <a:rPr lang="en-US" sz="3068" spc="-181" dirty="0">
                <a:solidFill>
                  <a:srgbClr val="263F6B"/>
                </a:solidFill>
                <a:latin typeface="Montserrat Extra-Bold Italics"/>
              </a:rPr>
              <a:t>в </a:t>
            </a:r>
            <a:r>
              <a:rPr lang="en-US" sz="3068" spc="-181" dirty="0" err="1">
                <a:solidFill>
                  <a:srgbClr val="263F6B"/>
                </a:solidFill>
                <a:latin typeface="Montserrat Extra-Bold Italics"/>
              </a:rPr>
              <a:t>ценах</a:t>
            </a:r>
            <a:r>
              <a:rPr lang="en-US" sz="3068" spc="-181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068" spc="-181" dirty="0" err="1">
                <a:solidFill>
                  <a:srgbClr val="263F6B"/>
                </a:solidFill>
                <a:latin typeface="Montserrat Extra-Bold Italics"/>
              </a:rPr>
              <a:t>соответствующих</a:t>
            </a:r>
            <a:r>
              <a:rPr lang="en-US" sz="3068" spc="-181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068" spc="-181" dirty="0" err="1">
                <a:solidFill>
                  <a:srgbClr val="263F6B"/>
                </a:solidFill>
                <a:latin typeface="Montserrat Extra-Bold Italics"/>
              </a:rPr>
              <a:t>лет</a:t>
            </a:r>
            <a:r>
              <a:rPr lang="en-US" sz="3068" spc="-181" dirty="0">
                <a:solidFill>
                  <a:srgbClr val="263F6B"/>
                </a:solidFill>
                <a:latin typeface="Montserrat Extra-Bold Italics"/>
              </a:rPr>
              <a:t> </a:t>
            </a:r>
          </a:p>
          <a:p>
            <a:pPr algn="ctr">
              <a:lnSpc>
                <a:spcPts val="3006"/>
              </a:lnSpc>
            </a:pPr>
            <a:endParaRPr lang="en-US" sz="3068" spc="-181" dirty="0">
              <a:solidFill>
                <a:srgbClr val="263F6B"/>
              </a:solidFill>
              <a:latin typeface="Montserrat Extra-Bold Italics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1924A23D-923F-4FF6-8240-4538005EA345}"/>
              </a:ext>
            </a:extLst>
          </p:cNvPr>
          <p:cNvSpPr/>
          <p:nvPr/>
        </p:nvSpPr>
        <p:spPr>
          <a:xfrm>
            <a:off x="8835825" y="2701144"/>
            <a:ext cx="9299774" cy="6397659"/>
          </a:xfrm>
          <a:custGeom>
            <a:avLst/>
            <a:gdLst/>
            <a:ahLst/>
            <a:cxnLst/>
            <a:rect l="l" t="t" r="r" b="b"/>
            <a:pathLst>
              <a:path w="9290120" h="6335218">
                <a:moveTo>
                  <a:pt x="0" y="0"/>
                </a:moveTo>
                <a:lnTo>
                  <a:pt x="9290120" y="0"/>
                </a:lnTo>
                <a:lnTo>
                  <a:pt x="9290120" y="6335218"/>
                </a:lnTo>
                <a:lnTo>
                  <a:pt x="0" y="63352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2E10436-5ED1-4B77-8D9F-3D5ECB288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2754941"/>
            <a:ext cx="8683425" cy="629006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A6A6A6">
              <a:alpha val="4706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-268392" y="9911126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4" name="AutoShape 4"/>
          <p:cNvSpPr/>
          <p:nvPr/>
        </p:nvSpPr>
        <p:spPr>
          <a:xfrm>
            <a:off x="13252" y="-19430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5" name="Freeform 5"/>
          <p:cNvSpPr/>
          <p:nvPr/>
        </p:nvSpPr>
        <p:spPr>
          <a:xfrm>
            <a:off x="9220200" y="2641832"/>
            <a:ext cx="8915400" cy="5403745"/>
          </a:xfrm>
          <a:custGeom>
            <a:avLst/>
            <a:gdLst/>
            <a:ahLst/>
            <a:cxnLst/>
            <a:rect l="l" t="t" r="r" b="b"/>
            <a:pathLst>
              <a:path w="7899541" h="4643081">
                <a:moveTo>
                  <a:pt x="0" y="0"/>
                </a:moveTo>
                <a:lnTo>
                  <a:pt x="7899541" y="0"/>
                </a:lnTo>
                <a:lnTo>
                  <a:pt x="7899541" y="4643082"/>
                </a:lnTo>
                <a:lnTo>
                  <a:pt x="0" y="46430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854765" y="307899"/>
            <a:ext cx="16340515" cy="1171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6"/>
              </a:lnSpc>
            </a:pPr>
            <a:r>
              <a:rPr lang="en-US" sz="3068" spc="-181" dirty="0">
                <a:solidFill>
                  <a:schemeClr val="bg1"/>
                </a:solidFill>
                <a:latin typeface="Montserrat Extra-Bold Italics"/>
              </a:rPr>
              <a:t>Параметры </a:t>
            </a:r>
            <a:r>
              <a:rPr lang="en-US" sz="3068" spc="-181" dirty="0" err="1">
                <a:solidFill>
                  <a:schemeClr val="bg1"/>
                </a:solidFill>
                <a:latin typeface="Montserrat Extra-Bold Italics"/>
              </a:rPr>
              <a:t>развития</a:t>
            </a:r>
            <a:r>
              <a:rPr lang="en-US" sz="3068" spc="-181" dirty="0">
                <a:solidFill>
                  <a:schemeClr val="bg1"/>
                </a:solidFill>
                <a:latin typeface="Montserrat Extra-Bold Italics"/>
              </a:rPr>
              <a:t> МО </a:t>
            </a:r>
            <a:r>
              <a:rPr lang="en-US" sz="3068" spc="-181" dirty="0" err="1">
                <a:solidFill>
                  <a:schemeClr val="bg1"/>
                </a:solidFill>
                <a:latin typeface="Montserrat Extra-Bold Italics"/>
              </a:rPr>
              <a:t>р.п.Краснообск</a:t>
            </a:r>
            <a:r>
              <a:rPr lang="en-US" sz="3068" spc="-181" dirty="0">
                <a:solidFill>
                  <a:schemeClr val="bg1"/>
                </a:solidFill>
                <a:latin typeface="Montserrat Extra-Bold Italics"/>
              </a:rPr>
              <a:t> </a:t>
            </a:r>
            <a:r>
              <a:rPr lang="en-US" sz="3068" spc="-181" dirty="0" err="1">
                <a:solidFill>
                  <a:schemeClr val="bg1"/>
                </a:solidFill>
                <a:latin typeface="Montserrat Extra-Bold Italics"/>
              </a:rPr>
              <a:t>по</a:t>
            </a:r>
            <a:r>
              <a:rPr lang="en-US" sz="3068" spc="-181" dirty="0">
                <a:solidFill>
                  <a:schemeClr val="bg1"/>
                </a:solidFill>
                <a:latin typeface="Montserrat Extra-Bold Italics"/>
              </a:rPr>
              <a:t> </a:t>
            </a:r>
            <a:r>
              <a:rPr lang="en-US" sz="3068" spc="-181" dirty="0" err="1">
                <a:solidFill>
                  <a:schemeClr val="bg1"/>
                </a:solidFill>
                <a:latin typeface="Montserrat Extra-Bold Italics"/>
              </a:rPr>
              <a:t>сценарным</a:t>
            </a:r>
            <a:r>
              <a:rPr lang="en-US" sz="3068" spc="-181" dirty="0">
                <a:solidFill>
                  <a:schemeClr val="bg1"/>
                </a:solidFill>
                <a:latin typeface="Montserrat Extra-Bold Italics"/>
              </a:rPr>
              <a:t> </a:t>
            </a:r>
            <a:r>
              <a:rPr lang="en-US" sz="3068" spc="-181" dirty="0" err="1">
                <a:solidFill>
                  <a:schemeClr val="bg1"/>
                </a:solidFill>
                <a:latin typeface="Montserrat Extra-Bold Italics"/>
              </a:rPr>
              <a:t>вариантам</a:t>
            </a:r>
            <a:r>
              <a:rPr lang="en-US" sz="3068" spc="-181" dirty="0">
                <a:solidFill>
                  <a:schemeClr val="bg1"/>
                </a:solidFill>
                <a:latin typeface="Montserrat Extra-Bold Italics"/>
              </a:rPr>
              <a:t> </a:t>
            </a:r>
          </a:p>
          <a:p>
            <a:pPr algn="ctr">
              <a:lnSpc>
                <a:spcPts val="3006"/>
              </a:lnSpc>
            </a:pPr>
            <a:r>
              <a:rPr lang="en-US" sz="3068" spc="-181" dirty="0">
                <a:solidFill>
                  <a:schemeClr val="bg1"/>
                </a:solidFill>
                <a:latin typeface="Montserrat Extra-Bold Italics"/>
              </a:rPr>
              <a:t>в </a:t>
            </a:r>
            <a:r>
              <a:rPr lang="en-US" sz="3068" spc="-181" dirty="0" err="1">
                <a:solidFill>
                  <a:schemeClr val="bg1"/>
                </a:solidFill>
                <a:latin typeface="Montserrat Extra-Bold Italics"/>
              </a:rPr>
              <a:t>ценах</a:t>
            </a:r>
            <a:r>
              <a:rPr lang="en-US" sz="3068" spc="-181" dirty="0">
                <a:solidFill>
                  <a:schemeClr val="bg1"/>
                </a:solidFill>
                <a:latin typeface="Montserrat Extra-Bold Italics"/>
              </a:rPr>
              <a:t> </a:t>
            </a:r>
            <a:r>
              <a:rPr lang="en-US" sz="3068" spc="-181" dirty="0" err="1">
                <a:solidFill>
                  <a:schemeClr val="bg1"/>
                </a:solidFill>
                <a:latin typeface="Montserrat Extra-Bold Italics"/>
              </a:rPr>
              <a:t>соответствующих</a:t>
            </a:r>
            <a:r>
              <a:rPr lang="en-US" sz="3068" spc="-181" dirty="0">
                <a:solidFill>
                  <a:schemeClr val="bg1"/>
                </a:solidFill>
                <a:latin typeface="Montserrat Extra-Bold Italics"/>
              </a:rPr>
              <a:t> </a:t>
            </a:r>
            <a:r>
              <a:rPr lang="en-US" sz="3068" spc="-181" dirty="0" err="1">
                <a:solidFill>
                  <a:schemeClr val="bg1"/>
                </a:solidFill>
                <a:latin typeface="Montserrat Extra-Bold Italics"/>
              </a:rPr>
              <a:t>лет</a:t>
            </a:r>
            <a:r>
              <a:rPr lang="en-US" sz="3068" spc="-181" dirty="0">
                <a:solidFill>
                  <a:schemeClr val="bg1"/>
                </a:solidFill>
                <a:latin typeface="Montserrat Extra-Bold Italics"/>
              </a:rPr>
              <a:t> </a:t>
            </a:r>
          </a:p>
          <a:p>
            <a:pPr algn="ctr">
              <a:lnSpc>
                <a:spcPts val="3006"/>
              </a:lnSpc>
            </a:pPr>
            <a:endParaRPr lang="en-US" sz="3068" spc="-181" dirty="0">
              <a:solidFill>
                <a:srgbClr val="263F6B"/>
              </a:solidFill>
              <a:latin typeface="Montserrat Extra-Bold Itali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42667C4-5937-40BD-A100-A57A525C2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691177"/>
            <a:ext cx="8394669" cy="519552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A6A6A6">
              <a:alpha val="4706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-268392" y="9911126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4" name="AutoShape 4"/>
          <p:cNvSpPr/>
          <p:nvPr/>
        </p:nvSpPr>
        <p:spPr>
          <a:xfrm>
            <a:off x="0" y="-1000022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8" name="TextBox 8"/>
          <p:cNvSpPr txBox="1"/>
          <p:nvPr/>
        </p:nvSpPr>
        <p:spPr>
          <a:xfrm>
            <a:off x="918785" y="1529565"/>
            <a:ext cx="16340515" cy="1171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6"/>
              </a:lnSpc>
            </a:pPr>
            <a:r>
              <a:rPr lang="en-US" sz="3068" spc="-181" dirty="0">
                <a:solidFill>
                  <a:srgbClr val="263F6B"/>
                </a:solidFill>
                <a:latin typeface="Montserrat Extra-Bold Italics"/>
              </a:rPr>
              <a:t>Параметры </a:t>
            </a:r>
            <a:r>
              <a:rPr lang="en-US" sz="3068" spc="-181" dirty="0" err="1">
                <a:solidFill>
                  <a:srgbClr val="263F6B"/>
                </a:solidFill>
                <a:latin typeface="Montserrat Extra-Bold Italics"/>
              </a:rPr>
              <a:t>развития</a:t>
            </a:r>
            <a:r>
              <a:rPr lang="en-US" sz="3068" spc="-181" dirty="0">
                <a:solidFill>
                  <a:srgbClr val="263F6B"/>
                </a:solidFill>
                <a:latin typeface="Montserrat Extra-Bold Italics"/>
              </a:rPr>
              <a:t> МО </a:t>
            </a:r>
            <a:r>
              <a:rPr lang="en-US" sz="3068" spc="-181" dirty="0" err="1">
                <a:solidFill>
                  <a:srgbClr val="263F6B"/>
                </a:solidFill>
                <a:latin typeface="Montserrat Extra-Bold Italics"/>
              </a:rPr>
              <a:t>р.п.Краснообск</a:t>
            </a:r>
            <a:r>
              <a:rPr lang="en-US" sz="3068" spc="-181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068" spc="-181" dirty="0" err="1">
                <a:solidFill>
                  <a:srgbClr val="263F6B"/>
                </a:solidFill>
                <a:latin typeface="Montserrat Extra-Bold Italics"/>
              </a:rPr>
              <a:t>по</a:t>
            </a:r>
            <a:r>
              <a:rPr lang="en-US" sz="3068" spc="-181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068" spc="-181" dirty="0" err="1">
                <a:solidFill>
                  <a:srgbClr val="263F6B"/>
                </a:solidFill>
                <a:latin typeface="Montserrat Extra-Bold Italics"/>
              </a:rPr>
              <a:t>сценарным</a:t>
            </a:r>
            <a:r>
              <a:rPr lang="en-US" sz="3068" spc="-181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068" spc="-181" dirty="0" err="1">
                <a:solidFill>
                  <a:srgbClr val="263F6B"/>
                </a:solidFill>
                <a:latin typeface="Montserrat Extra-Bold Italics"/>
              </a:rPr>
              <a:t>вариантам</a:t>
            </a:r>
            <a:r>
              <a:rPr lang="en-US" sz="3068" spc="-181" dirty="0">
                <a:solidFill>
                  <a:srgbClr val="263F6B"/>
                </a:solidFill>
                <a:latin typeface="Montserrat Extra-Bold Italics"/>
              </a:rPr>
              <a:t> </a:t>
            </a:r>
          </a:p>
          <a:p>
            <a:pPr algn="ctr">
              <a:lnSpc>
                <a:spcPts val="3006"/>
              </a:lnSpc>
            </a:pPr>
            <a:r>
              <a:rPr lang="en-US" sz="3068" spc="-181" dirty="0">
                <a:solidFill>
                  <a:srgbClr val="263F6B"/>
                </a:solidFill>
                <a:latin typeface="Montserrat Extra-Bold Italics"/>
              </a:rPr>
              <a:t>в </a:t>
            </a:r>
            <a:r>
              <a:rPr lang="en-US" sz="3068" spc="-181" dirty="0" err="1">
                <a:solidFill>
                  <a:srgbClr val="263F6B"/>
                </a:solidFill>
                <a:latin typeface="Montserrat Extra-Bold Italics"/>
              </a:rPr>
              <a:t>ценах</a:t>
            </a:r>
            <a:r>
              <a:rPr lang="en-US" sz="3068" spc="-181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068" spc="-181" dirty="0" err="1">
                <a:solidFill>
                  <a:srgbClr val="263F6B"/>
                </a:solidFill>
                <a:latin typeface="Montserrat Extra-Bold Italics"/>
              </a:rPr>
              <a:t>соответствующих</a:t>
            </a:r>
            <a:r>
              <a:rPr lang="en-US" sz="3068" spc="-181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068" spc="-181" dirty="0" err="1">
                <a:solidFill>
                  <a:srgbClr val="263F6B"/>
                </a:solidFill>
                <a:latin typeface="Montserrat Extra-Bold Italics"/>
              </a:rPr>
              <a:t>лет</a:t>
            </a:r>
            <a:r>
              <a:rPr lang="en-US" sz="3068" spc="-181" dirty="0">
                <a:solidFill>
                  <a:srgbClr val="263F6B"/>
                </a:solidFill>
                <a:latin typeface="Montserrat Extra-Bold Italics"/>
              </a:rPr>
              <a:t> </a:t>
            </a:r>
          </a:p>
          <a:p>
            <a:pPr algn="ctr">
              <a:lnSpc>
                <a:spcPts val="3006"/>
              </a:lnSpc>
            </a:pPr>
            <a:endParaRPr lang="en-US" sz="3068" spc="-181" dirty="0">
              <a:solidFill>
                <a:srgbClr val="263F6B"/>
              </a:solidFill>
              <a:latin typeface="Montserrat Extra-Bold Italics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BB4F0864-3941-44B7-AD40-3E07961787B5}"/>
              </a:ext>
            </a:extLst>
          </p:cNvPr>
          <p:cNvSpPr/>
          <p:nvPr/>
        </p:nvSpPr>
        <p:spPr>
          <a:xfrm>
            <a:off x="381000" y="3467100"/>
            <a:ext cx="7380406" cy="4428243"/>
          </a:xfrm>
          <a:custGeom>
            <a:avLst/>
            <a:gdLst/>
            <a:ahLst/>
            <a:cxnLst/>
            <a:rect l="l" t="t" r="r" b="b"/>
            <a:pathLst>
              <a:path w="7380406" h="4428243">
                <a:moveTo>
                  <a:pt x="0" y="0"/>
                </a:moveTo>
                <a:lnTo>
                  <a:pt x="7380406" y="0"/>
                </a:lnTo>
                <a:lnTo>
                  <a:pt x="7380406" y="4428244"/>
                </a:lnTo>
                <a:lnTo>
                  <a:pt x="0" y="44282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77BE3903-E202-40C9-B71A-3921AE85857D}"/>
              </a:ext>
            </a:extLst>
          </p:cNvPr>
          <p:cNvSpPr/>
          <p:nvPr/>
        </p:nvSpPr>
        <p:spPr>
          <a:xfrm>
            <a:off x="9841987" y="3373792"/>
            <a:ext cx="7417313" cy="4086700"/>
          </a:xfrm>
          <a:custGeom>
            <a:avLst/>
            <a:gdLst/>
            <a:ahLst/>
            <a:cxnLst/>
            <a:rect l="l" t="t" r="r" b="b"/>
            <a:pathLst>
              <a:path w="7417313" h="4086700">
                <a:moveTo>
                  <a:pt x="0" y="0"/>
                </a:moveTo>
                <a:lnTo>
                  <a:pt x="7417313" y="0"/>
                </a:lnTo>
                <a:lnTo>
                  <a:pt x="7417313" y="4086700"/>
                </a:lnTo>
                <a:lnTo>
                  <a:pt x="0" y="4086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A6A6A6">
              <a:alpha val="4706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-268392" y="9911126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4" name="AutoShape 4"/>
          <p:cNvSpPr/>
          <p:nvPr/>
        </p:nvSpPr>
        <p:spPr>
          <a:xfrm>
            <a:off x="0" y="-1000022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7" name="Freeform 7"/>
          <p:cNvSpPr/>
          <p:nvPr/>
        </p:nvSpPr>
        <p:spPr>
          <a:xfrm>
            <a:off x="9890420" y="3467563"/>
            <a:ext cx="7368880" cy="4421328"/>
          </a:xfrm>
          <a:custGeom>
            <a:avLst/>
            <a:gdLst/>
            <a:ahLst/>
            <a:cxnLst/>
            <a:rect l="l" t="t" r="r" b="b"/>
            <a:pathLst>
              <a:path w="7368880" h="4421328">
                <a:moveTo>
                  <a:pt x="0" y="0"/>
                </a:moveTo>
                <a:lnTo>
                  <a:pt x="7368880" y="0"/>
                </a:lnTo>
                <a:lnTo>
                  <a:pt x="7368880" y="4421328"/>
                </a:lnTo>
                <a:lnTo>
                  <a:pt x="0" y="44213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18785" y="1529565"/>
            <a:ext cx="16340515" cy="1171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6"/>
              </a:lnSpc>
            </a:pPr>
            <a:r>
              <a:rPr lang="en-US" sz="3068" spc="-181" dirty="0">
                <a:solidFill>
                  <a:srgbClr val="263F6B"/>
                </a:solidFill>
                <a:latin typeface="Montserrat Extra-Bold Italics"/>
              </a:rPr>
              <a:t>Параметры </a:t>
            </a:r>
            <a:r>
              <a:rPr lang="en-US" sz="3068" spc="-181" dirty="0" err="1">
                <a:solidFill>
                  <a:srgbClr val="263F6B"/>
                </a:solidFill>
                <a:latin typeface="Montserrat Extra-Bold Italics"/>
              </a:rPr>
              <a:t>развития</a:t>
            </a:r>
            <a:r>
              <a:rPr lang="en-US" sz="3068" spc="-181" dirty="0">
                <a:solidFill>
                  <a:srgbClr val="263F6B"/>
                </a:solidFill>
                <a:latin typeface="Montserrat Extra-Bold Italics"/>
              </a:rPr>
              <a:t> МО </a:t>
            </a:r>
            <a:r>
              <a:rPr lang="en-US" sz="3068" spc="-181" dirty="0" err="1">
                <a:solidFill>
                  <a:srgbClr val="263F6B"/>
                </a:solidFill>
                <a:latin typeface="Montserrat Extra-Bold Italics"/>
              </a:rPr>
              <a:t>р.п.Краснообск</a:t>
            </a:r>
            <a:r>
              <a:rPr lang="en-US" sz="3068" spc="-181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068" spc="-181" dirty="0" err="1">
                <a:solidFill>
                  <a:srgbClr val="263F6B"/>
                </a:solidFill>
                <a:latin typeface="Montserrat Extra-Bold Italics"/>
              </a:rPr>
              <a:t>по</a:t>
            </a:r>
            <a:r>
              <a:rPr lang="en-US" sz="3068" spc="-181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068" spc="-181" dirty="0" err="1">
                <a:solidFill>
                  <a:srgbClr val="263F6B"/>
                </a:solidFill>
                <a:latin typeface="Montserrat Extra-Bold Italics"/>
              </a:rPr>
              <a:t>сценарным</a:t>
            </a:r>
            <a:r>
              <a:rPr lang="en-US" sz="3068" spc="-181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068" spc="-181" dirty="0" err="1">
                <a:solidFill>
                  <a:srgbClr val="263F6B"/>
                </a:solidFill>
                <a:latin typeface="Montserrat Extra-Bold Italics"/>
              </a:rPr>
              <a:t>вариантам</a:t>
            </a:r>
            <a:r>
              <a:rPr lang="en-US" sz="3068" spc="-181" dirty="0">
                <a:solidFill>
                  <a:srgbClr val="263F6B"/>
                </a:solidFill>
                <a:latin typeface="Montserrat Extra-Bold Italics"/>
              </a:rPr>
              <a:t> </a:t>
            </a:r>
          </a:p>
          <a:p>
            <a:pPr algn="ctr">
              <a:lnSpc>
                <a:spcPts val="3006"/>
              </a:lnSpc>
            </a:pPr>
            <a:r>
              <a:rPr lang="en-US" sz="3068" spc="-181" dirty="0">
                <a:solidFill>
                  <a:srgbClr val="263F6B"/>
                </a:solidFill>
                <a:latin typeface="Montserrat Extra-Bold Italics"/>
              </a:rPr>
              <a:t>в </a:t>
            </a:r>
            <a:r>
              <a:rPr lang="en-US" sz="3068" spc="-181" dirty="0" err="1">
                <a:solidFill>
                  <a:srgbClr val="263F6B"/>
                </a:solidFill>
                <a:latin typeface="Montserrat Extra-Bold Italics"/>
              </a:rPr>
              <a:t>ценах</a:t>
            </a:r>
            <a:r>
              <a:rPr lang="en-US" sz="3068" spc="-181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068" spc="-181" dirty="0" err="1">
                <a:solidFill>
                  <a:srgbClr val="263F6B"/>
                </a:solidFill>
                <a:latin typeface="Montserrat Extra-Bold Italics"/>
              </a:rPr>
              <a:t>соответствующих</a:t>
            </a:r>
            <a:r>
              <a:rPr lang="en-US" sz="3068" spc="-181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068" spc="-181" dirty="0" err="1">
                <a:solidFill>
                  <a:srgbClr val="263F6B"/>
                </a:solidFill>
                <a:latin typeface="Montserrat Extra-Bold Italics"/>
              </a:rPr>
              <a:t>лет</a:t>
            </a:r>
            <a:r>
              <a:rPr lang="en-US" sz="3068" spc="-181" dirty="0">
                <a:solidFill>
                  <a:srgbClr val="263F6B"/>
                </a:solidFill>
                <a:latin typeface="Montserrat Extra-Bold Italics"/>
              </a:rPr>
              <a:t> </a:t>
            </a:r>
          </a:p>
          <a:p>
            <a:pPr algn="ctr">
              <a:lnSpc>
                <a:spcPts val="3006"/>
              </a:lnSpc>
            </a:pPr>
            <a:endParaRPr lang="en-US" sz="3068" spc="-181" dirty="0">
              <a:solidFill>
                <a:srgbClr val="263F6B"/>
              </a:solidFill>
              <a:latin typeface="Montserrat Extra-Bold Italics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CDC42FDE-3786-4819-8ABC-B476FE927D26}"/>
              </a:ext>
            </a:extLst>
          </p:cNvPr>
          <p:cNvSpPr/>
          <p:nvPr/>
        </p:nvSpPr>
        <p:spPr>
          <a:xfrm>
            <a:off x="1720162" y="3467563"/>
            <a:ext cx="7368880" cy="4343247"/>
          </a:xfrm>
          <a:custGeom>
            <a:avLst/>
            <a:gdLst/>
            <a:ahLst/>
            <a:cxnLst/>
            <a:rect l="l" t="t" r="r" b="b"/>
            <a:pathLst>
              <a:path w="7368880" h="4343247">
                <a:moveTo>
                  <a:pt x="0" y="0"/>
                </a:moveTo>
                <a:lnTo>
                  <a:pt x="7368880" y="0"/>
                </a:lnTo>
                <a:lnTo>
                  <a:pt x="7368880" y="4343247"/>
                </a:lnTo>
                <a:lnTo>
                  <a:pt x="0" y="4343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A6A6A6">
              <a:alpha val="4706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23191" y="32370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5" name="Freeform 5"/>
          <p:cNvSpPr/>
          <p:nvPr/>
        </p:nvSpPr>
        <p:spPr>
          <a:xfrm>
            <a:off x="838200" y="1283122"/>
            <a:ext cx="15773400" cy="7305193"/>
          </a:xfrm>
          <a:custGeom>
            <a:avLst/>
            <a:gdLst/>
            <a:ahLst/>
            <a:cxnLst/>
            <a:rect l="l" t="t" r="r" b="b"/>
            <a:pathLst>
              <a:path w="12979652" h="6975695">
                <a:moveTo>
                  <a:pt x="0" y="0"/>
                </a:moveTo>
                <a:lnTo>
                  <a:pt x="12979651" y="0"/>
                </a:lnTo>
                <a:lnTo>
                  <a:pt x="12979651" y="6975695"/>
                </a:lnTo>
                <a:lnTo>
                  <a:pt x="0" y="69756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600200" y="383961"/>
            <a:ext cx="15708817" cy="436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98"/>
              </a:lnSpc>
            </a:pPr>
            <a:r>
              <a:rPr lang="en-US" sz="3468" spc="-204" dirty="0" err="1">
                <a:solidFill>
                  <a:schemeClr val="bg1"/>
                </a:solidFill>
                <a:latin typeface="Montserrat Extra-Bold Italics"/>
              </a:rPr>
              <a:t>Механизм</a:t>
            </a:r>
            <a:r>
              <a:rPr lang="en-US" sz="3468" spc="-204" dirty="0">
                <a:solidFill>
                  <a:schemeClr val="bg1"/>
                </a:solidFill>
                <a:latin typeface="Montserrat Extra-Bold Italics"/>
              </a:rPr>
              <a:t> </a:t>
            </a:r>
            <a:r>
              <a:rPr lang="en-US" sz="3468" spc="-204" dirty="0" err="1">
                <a:solidFill>
                  <a:schemeClr val="bg1"/>
                </a:solidFill>
                <a:latin typeface="Montserrat Extra-Bold Italics"/>
              </a:rPr>
              <a:t>реализации</a:t>
            </a:r>
            <a:r>
              <a:rPr lang="en-US" sz="3468" spc="-204" dirty="0">
                <a:solidFill>
                  <a:schemeClr val="bg1"/>
                </a:solidFill>
                <a:latin typeface="Montserrat Extra-Bold Italics"/>
              </a:rPr>
              <a:t> </a:t>
            </a:r>
            <a:r>
              <a:rPr lang="en-US" sz="3468" spc="-204" dirty="0" err="1">
                <a:solidFill>
                  <a:schemeClr val="bg1"/>
                </a:solidFill>
                <a:latin typeface="Montserrat Extra-Bold Italics"/>
              </a:rPr>
              <a:t>Стратегии</a:t>
            </a:r>
            <a:r>
              <a:rPr lang="en-US" sz="3468" spc="-204" dirty="0">
                <a:solidFill>
                  <a:schemeClr val="bg1"/>
                </a:solidFill>
                <a:latin typeface="Montserrat Extra-Bold Italics"/>
              </a:rPr>
              <a:t> – </a:t>
            </a:r>
            <a:r>
              <a:rPr lang="en-US" sz="3468" spc="-204" dirty="0" err="1">
                <a:solidFill>
                  <a:schemeClr val="bg1"/>
                </a:solidFill>
                <a:latin typeface="Montserrat Extra-Bold Italics"/>
              </a:rPr>
              <a:t>система</a:t>
            </a:r>
            <a:r>
              <a:rPr lang="en-US" sz="3468" spc="-204" dirty="0">
                <a:solidFill>
                  <a:schemeClr val="bg1"/>
                </a:solidFill>
                <a:latin typeface="Montserrat Extra-Bold Italics"/>
              </a:rPr>
              <a:t> </a:t>
            </a:r>
            <a:r>
              <a:rPr lang="en-US" sz="3468" spc="-204" dirty="0" err="1">
                <a:solidFill>
                  <a:schemeClr val="bg1"/>
                </a:solidFill>
                <a:latin typeface="Montserrat Extra-Bold Italics"/>
              </a:rPr>
              <a:t>флагманских</a:t>
            </a:r>
            <a:r>
              <a:rPr lang="en-US" sz="3468" spc="-204" dirty="0">
                <a:solidFill>
                  <a:schemeClr val="bg1"/>
                </a:solidFill>
                <a:latin typeface="Montserrat Extra-Bold Italics"/>
              </a:rPr>
              <a:t> </a:t>
            </a:r>
            <a:r>
              <a:rPr lang="en-US" sz="3468" spc="-204" dirty="0" err="1">
                <a:solidFill>
                  <a:schemeClr val="bg1"/>
                </a:solidFill>
                <a:latin typeface="Montserrat Extra-Bold Italics"/>
              </a:rPr>
              <a:t>проектов</a:t>
            </a:r>
            <a:endParaRPr lang="en-US" sz="3468" spc="-204" dirty="0">
              <a:solidFill>
                <a:schemeClr val="bg1"/>
              </a:solidFill>
              <a:latin typeface="Montserrat Extra-Bold Itali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81000" y="8698695"/>
            <a:ext cx="17526000" cy="10926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08"/>
              </a:lnSpc>
            </a:pPr>
            <a:r>
              <a:rPr lang="en-US" spc="-83" dirty="0" err="1">
                <a:solidFill>
                  <a:srgbClr val="263F6B"/>
                </a:solidFill>
                <a:latin typeface="Montserrat Semi-Bold Bold"/>
              </a:rPr>
              <a:t>Муниципальный</a:t>
            </a:r>
            <a:r>
              <a:rPr lang="en-US" spc="-83" dirty="0">
                <a:solidFill>
                  <a:srgbClr val="263F6B"/>
                </a:solidFill>
                <a:latin typeface="Montserrat Semi-Bold Bold"/>
              </a:rPr>
              <a:t> </a:t>
            </a:r>
            <a:r>
              <a:rPr lang="en-US" spc="-83" dirty="0" err="1">
                <a:solidFill>
                  <a:srgbClr val="263F6B"/>
                </a:solidFill>
                <a:latin typeface="Montserrat Semi-Bold Bold"/>
              </a:rPr>
              <a:t>флагманский</a:t>
            </a:r>
            <a:r>
              <a:rPr lang="en-US" spc="-83" dirty="0">
                <a:solidFill>
                  <a:srgbClr val="263F6B"/>
                </a:solidFill>
                <a:latin typeface="Montserrat Semi-Bold Bold"/>
              </a:rPr>
              <a:t> </a:t>
            </a:r>
            <a:r>
              <a:rPr lang="en-US" spc="-83" dirty="0" err="1">
                <a:solidFill>
                  <a:srgbClr val="263F6B"/>
                </a:solidFill>
                <a:latin typeface="Montserrat Semi-Bold Bold"/>
              </a:rPr>
              <a:t>проект</a:t>
            </a:r>
            <a:r>
              <a:rPr lang="en-US" spc="-83" dirty="0">
                <a:solidFill>
                  <a:srgbClr val="263F6B"/>
                </a:solidFill>
                <a:latin typeface="Montserrat Semi-Bold Bold"/>
              </a:rPr>
              <a:t> (МФП</a:t>
            </a:r>
            <a:r>
              <a:rPr lang="en-US" spc="-83" dirty="0">
                <a:solidFill>
                  <a:srgbClr val="263F6B"/>
                </a:solidFill>
                <a:latin typeface="Montserrat Semi-Bold"/>
              </a:rPr>
              <a:t>) – </a:t>
            </a:r>
            <a:r>
              <a:rPr lang="en-US" spc="-83" dirty="0" err="1">
                <a:solidFill>
                  <a:srgbClr val="263F6B"/>
                </a:solidFill>
                <a:latin typeface="Montserrat Semi-Bold"/>
              </a:rPr>
              <a:t>масштабный</a:t>
            </a:r>
            <a:r>
              <a:rPr lang="en-US" spc="-8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pc="-83" dirty="0" err="1">
                <a:solidFill>
                  <a:srgbClr val="263F6B"/>
                </a:solidFill>
                <a:latin typeface="Montserrat Semi-Bold"/>
              </a:rPr>
              <a:t>комплексный</a:t>
            </a:r>
            <a:r>
              <a:rPr lang="en-US" spc="-8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pc="-83" dirty="0" err="1">
                <a:solidFill>
                  <a:srgbClr val="263F6B"/>
                </a:solidFill>
                <a:latin typeface="Montserrat Semi-Bold"/>
              </a:rPr>
              <a:t>проект</a:t>
            </a:r>
            <a:r>
              <a:rPr lang="en-US" spc="-83" dirty="0">
                <a:solidFill>
                  <a:srgbClr val="263F6B"/>
                </a:solidFill>
                <a:latin typeface="Montserrat Semi-Bold"/>
              </a:rPr>
              <a:t>, </a:t>
            </a:r>
            <a:r>
              <a:rPr lang="en-US" spc="-83" dirty="0" err="1">
                <a:solidFill>
                  <a:srgbClr val="263F6B"/>
                </a:solidFill>
                <a:latin typeface="Montserrat Semi-Bold"/>
              </a:rPr>
              <a:t>возникший</a:t>
            </a:r>
            <a:r>
              <a:rPr lang="en-US" spc="-8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pc="-83" dirty="0" err="1">
                <a:solidFill>
                  <a:srgbClr val="263F6B"/>
                </a:solidFill>
                <a:latin typeface="Montserrat Semi-Bold"/>
              </a:rPr>
              <a:t>как</a:t>
            </a:r>
            <a:r>
              <a:rPr lang="en-US" spc="-8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pc="-83" dirty="0" err="1">
                <a:solidFill>
                  <a:srgbClr val="263F6B"/>
                </a:solidFill>
                <a:latin typeface="Montserrat Semi-Bold"/>
              </a:rPr>
              <a:t>муниципальная</a:t>
            </a:r>
            <a:r>
              <a:rPr lang="en-US" spc="-8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pc="-83" dirty="0" err="1">
                <a:solidFill>
                  <a:srgbClr val="263F6B"/>
                </a:solidFill>
                <a:latin typeface="Montserrat Semi-Bold"/>
              </a:rPr>
              <a:t>стратегическая</a:t>
            </a:r>
            <a:r>
              <a:rPr lang="en-US" spc="-8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pc="-83" dirty="0" err="1">
                <a:solidFill>
                  <a:srgbClr val="263F6B"/>
                </a:solidFill>
                <a:latin typeface="Montserrat Semi-Bold"/>
              </a:rPr>
              <a:t>инициатива</a:t>
            </a:r>
            <a:r>
              <a:rPr lang="en-US" spc="-83" dirty="0">
                <a:solidFill>
                  <a:srgbClr val="263F6B"/>
                </a:solidFill>
                <a:latin typeface="Montserrat Semi-Bold"/>
              </a:rPr>
              <a:t>, </a:t>
            </a:r>
            <a:r>
              <a:rPr lang="en-US" spc="-83" dirty="0" err="1">
                <a:solidFill>
                  <a:srgbClr val="263F6B"/>
                </a:solidFill>
                <a:latin typeface="Montserrat Semi-Bold"/>
              </a:rPr>
              <a:t>но</a:t>
            </a:r>
            <a:r>
              <a:rPr lang="en-US" spc="-8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pc="-83" dirty="0" err="1">
                <a:solidFill>
                  <a:srgbClr val="263F6B"/>
                </a:solidFill>
                <a:latin typeface="Montserrat Semi-Bold"/>
              </a:rPr>
              <a:t>оказывающий</a:t>
            </a:r>
            <a:r>
              <a:rPr lang="en-US" spc="-8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pc="-83" dirty="0" err="1">
                <a:solidFill>
                  <a:srgbClr val="263F6B"/>
                </a:solidFill>
                <a:latin typeface="Montserrat Semi-Bold"/>
              </a:rPr>
              <a:t>значительное</a:t>
            </a:r>
            <a:r>
              <a:rPr lang="en-US" spc="-8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pc="-83" dirty="0" err="1">
                <a:solidFill>
                  <a:srgbClr val="263F6B"/>
                </a:solidFill>
                <a:latin typeface="Montserrat Semi-Bold"/>
              </a:rPr>
              <a:t>влияние</a:t>
            </a:r>
            <a:r>
              <a:rPr lang="en-US" spc="-8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pc="-83" dirty="0" err="1">
                <a:solidFill>
                  <a:srgbClr val="263F6B"/>
                </a:solidFill>
                <a:latin typeface="Montserrat Semi-Bold"/>
              </a:rPr>
              <a:t>на</a:t>
            </a:r>
            <a:r>
              <a:rPr lang="en-US" spc="-8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pc="-83" dirty="0" err="1">
                <a:solidFill>
                  <a:srgbClr val="263F6B"/>
                </a:solidFill>
                <a:latin typeface="Montserrat Semi-Bold"/>
              </a:rPr>
              <a:t>развитие</a:t>
            </a:r>
            <a:r>
              <a:rPr lang="en-US" spc="-8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pc="-83" dirty="0" err="1">
                <a:solidFill>
                  <a:srgbClr val="263F6B"/>
                </a:solidFill>
                <a:latin typeface="Montserrat Semi-Bold"/>
              </a:rPr>
              <a:t>не</a:t>
            </a:r>
            <a:r>
              <a:rPr lang="en-US" spc="-8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pc="-83" dirty="0" err="1">
                <a:solidFill>
                  <a:srgbClr val="263F6B"/>
                </a:solidFill>
                <a:latin typeface="Montserrat Semi-Bold"/>
              </a:rPr>
              <a:t>только</a:t>
            </a:r>
            <a:r>
              <a:rPr lang="en-US" spc="-8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pc="-83" dirty="0" err="1">
                <a:solidFill>
                  <a:srgbClr val="263F6B"/>
                </a:solidFill>
                <a:latin typeface="Montserrat Semi-Bold"/>
              </a:rPr>
              <a:t>муниципального</a:t>
            </a:r>
            <a:r>
              <a:rPr lang="en-US" spc="-8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pc="-83" dirty="0" err="1">
                <a:solidFill>
                  <a:srgbClr val="263F6B"/>
                </a:solidFill>
                <a:latin typeface="Montserrat Semi-Bold"/>
              </a:rPr>
              <a:t>образования</a:t>
            </a:r>
            <a:r>
              <a:rPr lang="en-US" spc="-83" dirty="0">
                <a:solidFill>
                  <a:srgbClr val="263F6B"/>
                </a:solidFill>
                <a:latin typeface="Montserrat Semi-Bold"/>
              </a:rPr>
              <a:t>, </a:t>
            </a:r>
            <a:r>
              <a:rPr lang="en-US" spc="-83" dirty="0" err="1">
                <a:solidFill>
                  <a:srgbClr val="263F6B"/>
                </a:solidFill>
                <a:latin typeface="Montserrat Semi-Bold"/>
              </a:rPr>
              <a:t>но</a:t>
            </a:r>
            <a:r>
              <a:rPr lang="en-US" spc="-83" dirty="0">
                <a:solidFill>
                  <a:srgbClr val="263F6B"/>
                </a:solidFill>
                <a:latin typeface="Montserrat Semi-Bold"/>
              </a:rPr>
              <a:t> и </a:t>
            </a:r>
            <a:r>
              <a:rPr lang="en-US" spc="-83" dirty="0" err="1">
                <a:solidFill>
                  <a:srgbClr val="263F6B"/>
                </a:solidFill>
                <a:latin typeface="Montserrat Semi-Bold"/>
              </a:rPr>
              <a:t>всего</a:t>
            </a:r>
            <a:r>
              <a:rPr lang="en-US" spc="-8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pc="-83" dirty="0" err="1">
                <a:solidFill>
                  <a:srgbClr val="263F6B"/>
                </a:solidFill>
                <a:latin typeface="Montserrat Semi-Bold"/>
              </a:rPr>
              <a:t>региона</a:t>
            </a:r>
            <a:r>
              <a:rPr lang="en-US" spc="-83" dirty="0">
                <a:solidFill>
                  <a:srgbClr val="263F6B"/>
                </a:solidFill>
                <a:latin typeface="Montserrat Semi-Bold"/>
              </a:rPr>
              <a:t>. </a:t>
            </a:r>
          </a:p>
          <a:p>
            <a:pPr>
              <a:lnSpc>
                <a:spcPts val="1708"/>
              </a:lnSpc>
            </a:pPr>
            <a:endParaRPr lang="en-US" spc="-83" dirty="0">
              <a:solidFill>
                <a:srgbClr val="263F6B"/>
              </a:solidFill>
              <a:latin typeface="Montserrat Semi-Bold"/>
            </a:endParaRPr>
          </a:p>
          <a:p>
            <a:pPr>
              <a:lnSpc>
                <a:spcPts val="1708"/>
              </a:lnSpc>
            </a:pPr>
            <a:r>
              <a:rPr lang="en-US" spc="-83" dirty="0" err="1">
                <a:solidFill>
                  <a:srgbClr val="263F6B"/>
                </a:solidFill>
                <a:latin typeface="Montserrat Semi-Bold Bold"/>
              </a:rPr>
              <a:t>Межмуниципальный</a:t>
            </a:r>
            <a:r>
              <a:rPr lang="en-US" spc="-83" dirty="0">
                <a:solidFill>
                  <a:srgbClr val="263F6B"/>
                </a:solidFill>
                <a:latin typeface="Montserrat Semi-Bold Bold"/>
              </a:rPr>
              <a:t> </a:t>
            </a:r>
            <a:r>
              <a:rPr lang="en-US" spc="-83" dirty="0" err="1">
                <a:solidFill>
                  <a:srgbClr val="263F6B"/>
                </a:solidFill>
                <a:latin typeface="Montserrat Semi-Bold Bold"/>
              </a:rPr>
              <a:t>флагманский</a:t>
            </a:r>
            <a:r>
              <a:rPr lang="en-US" spc="-83" dirty="0">
                <a:solidFill>
                  <a:srgbClr val="263F6B"/>
                </a:solidFill>
                <a:latin typeface="Montserrat Semi-Bold Bold"/>
              </a:rPr>
              <a:t> </a:t>
            </a:r>
            <a:r>
              <a:rPr lang="en-US" spc="-83" dirty="0" err="1">
                <a:solidFill>
                  <a:srgbClr val="263F6B"/>
                </a:solidFill>
                <a:latin typeface="Montserrat Semi-Bold Bold"/>
              </a:rPr>
              <a:t>проект</a:t>
            </a:r>
            <a:r>
              <a:rPr lang="en-US" spc="-83" dirty="0">
                <a:solidFill>
                  <a:srgbClr val="263F6B"/>
                </a:solidFill>
                <a:latin typeface="Montserrat Semi-Bold Bold"/>
              </a:rPr>
              <a:t> (ММФП)</a:t>
            </a:r>
            <a:r>
              <a:rPr lang="en-US" spc="-83" dirty="0">
                <a:solidFill>
                  <a:srgbClr val="263F6B"/>
                </a:solidFill>
                <a:latin typeface="Montserrat Semi-Bold"/>
              </a:rPr>
              <a:t> – </a:t>
            </a:r>
            <a:r>
              <a:rPr lang="en-US" spc="-83" dirty="0" err="1">
                <a:solidFill>
                  <a:srgbClr val="263F6B"/>
                </a:solidFill>
                <a:latin typeface="Montserrat Semi-Bold"/>
              </a:rPr>
              <a:t>масштабный</a:t>
            </a:r>
            <a:r>
              <a:rPr lang="en-US" spc="-8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pc="-83" dirty="0" err="1">
                <a:solidFill>
                  <a:srgbClr val="263F6B"/>
                </a:solidFill>
                <a:latin typeface="Montserrat Semi-Bold"/>
              </a:rPr>
              <a:t>комплексный</a:t>
            </a:r>
            <a:r>
              <a:rPr lang="en-US" spc="-8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pc="-83" dirty="0" err="1">
                <a:solidFill>
                  <a:srgbClr val="263F6B"/>
                </a:solidFill>
                <a:latin typeface="Montserrat Semi-Bold"/>
              </a:rPr>
              <a:t>проект</a:t>
            </a:r>
            <a:r>
              <a:rPr lang="en-US" spc="-83" dirty="0">
                <a:solidFill>
                  <a:srgbClr val="263F6B"/>
                </a:solidFill>
                <a:latin typeface="Montserrat Semi-Bold"/>
              </a:rPr>
              <a:t>, </a:t>
            </a:r>
            <a:r>
              <a:rPr lang="en-US" spc="-83" dirty="0" err="1">
                <a:solidFill>
                  <a:srgbClr val="263F6B"/>
                </a:solidFill>
                <a:latin typeface="Montserrat Semi-Bold"/>
              </a:rPr>
              <a:t>возникший</a:t>
            </a:r>
            <a:r>
              <a:rPr lang="en-US" spc="-8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pc="-83" dirty="0" err="1">
                <a:solidFill>
                  <a:srgbClr val="263F6B"/>
                </a:solidFill>
                <a:latin typeface="Montserrat Semi-Bold"/>
              </a:rPr>
              <a:t>как</a:t>
            </a:r>
            <a:r>
              <a:rPr lang="en-US" spc="-8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pc="-83" dirty="0" err="1">
                <a:solidFill>
                  <a:srgbClr val="263F6B"/>
                </a:solidFill>
                <a:latin typeface="Montserrat Semi-Bold"/>
              </a:rPr>
              <a:t>межмуниципальная</a:t>
            </a:r>
            <a:r>
              <a:rPr lang="en-US" spc="-8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pc="-83" dirty="0" err="1">
                <a:solidFill>
                  <a:srgbClr val="263F6B"/>
                </a:solidFill>
                <a:latin typeface="Montserrat Semi-Bold"/>
              </a:rPr>
              <a:t>стратегическая</a:t>
            </a:r>
            <a:r>
              <a:rPr lang="en-US" spc="-8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pc="-83" dirty="0" err="1">
                <a:solidFill>
                  <a:srgbClr val="263F6B"/>
                </a:solidFill>
                <a:latin typeface="Montserrat Semi-Bold"/>
              </a:rPr>
              <a:t>инициатива</a:t>
            </a:r>
            <a:r>
              <a:rPr lang="en-US" spc="-83" dirty="0">
                <a:solidFill>
                  <a:srgbClr val="263F6B"/>
                </a:solidFill>
                <a:latin typeface="Montserrat Semi-Bold"/>
              </a:rPr>
              <a:t>, </a:t>
            </a:r>
            <a:r>
              <a:rPr lang="en-US" spc="-83" dirty="0" err="1">
                <a:solidFill>
                  <a:srgbClr val="263F6B"/>
                </a:solidFill>
                <a:latin typeface="Montserrat Semi-Bold"/>
              </a:rPr>
              <a:t>но</a:t>
            </a:r>
            <a:r>
              <a:rPr lang="en-US" spc="-8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pc="-83" dirty="0" err="1">
                <a:solidFill>
                  <a:srgbClr val="263F6B"/>
                </a:solidFill>
                <a:latin typeface="Montserrat Semi-Bold"/>
              </a:rPr>
              <a:t>оказывающий</a:t>
            </a:r>
            <a:r>
              <a:rPr lang="en-US" spc="-8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pc="-83" dirty="0" err="1">
                <a:solidFill>
                  <a:srgbClr val="263F6B"/>
                </a:solidFill>
                <a:latin typeface="Montserrat Semi-Bold"/>
              </a:rPr>
              <a:t>значительное</a:t>
            </a:r>
            <a:r>
              <a:rPr lang="en-US" spc="-8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pc="-83" dirty="0" err="1">
                <a:solidFill>
                  <a:srgbClr val="263F6B"/>
                </a:solidFill>
                <a:latin typeface="Montserrat Semi-Bold"/>
              </a:rPr>
              <a:t>влияние</a:t>
            </a:r>
            <a:r>
              <a:rPr lang="en-US" spc="-8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pc="-83" dirty="0" err="1">
                <a:solidFill>
                  <a:srgbClr val="263F6B"/>
                </a:solidFill>
                <a:latin typeface="Montserrat Semi-Bold"/>
              </a:rPr>
              <a:t>на</a:t>
            </a:r>
            <a:r>
              <a:rPr lang="en-US" spc="-8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pc="-83" dirty="0" err="1">
                <a:solidFill>
                  <a:srgbClr val="263F6B"/>
                </a:solidFill>
                <a:latin typeface="Montserrat Semi-Bold"/>
              </a:rPr>
              <a:t>развитие</a:t>
            </a:r>
            <a:r>
              <a:rPr lang="en-US" spc="-8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pc="-83" dirty="0" err="1">
                <a:solidFill>
                  <a:srgbClr val="263F6B"/>
                </a:solidFill>
                <a:latin typeface="Montserrat Semi-Bold"/>
              </a:rPr>
              <a:t>не</a:t>
            </a:r>
            <a:r>
              <a:rPr lang="en-US" spc="-8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pc="-83" dirty="0" err="1">
                <a:solidFill>
                  <a:srgbClr val="263F6B"/>
                </a:solidFill>
                <a:latin typeface="Montserrat Semi-Bold"/>
              </a:rPr>
              <a:t>только</a:t>
            </a:r>
            <a:r>
              <a:rPr lang="en-US" spc="-8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pc="-83" dirty="0" err="1">
                <a:solidFill>
                  <a:srgbClr val="263F6B"/>
                </a:solidFill>
                <a:latin typeface="Montserrat Semi-Bold"/>
              </a:rPr>
              <a:t>поселка</a:t>
            </a:r>
            <a:r>
              <a:rPr lang="en-US" spc="-83" dirty="0">
                <a:solidFill>
                  <a:srgbClr val="263F6B"/>
                </a:solidFill>
                <a:latin typeface="Montserrat Semi-Bold"/>
              </a:rPr>
              <a:t>, </a:t>
            </a:r>
            <a:r>
              <a:rPr lang="en-US" spc="-83" dirty="0" err="1">
                <a:solidFill>
                  <a:srgbClr val="263F6B"/>
                </a:solidFill>
                <a:latin typeface="Montserrat Semi-Bold"/>
              </a:rPr>
              <a:t>но</a:t>
            </a:r>
            <a:r>
              <a:rPr lang="en-US" spc="-83" dirty="0">
                <a:solidFill>
                  <a:srgbClr val="263F6B"/>
                </a:solidFill>
                <a:latin typeface="Montserrat Semi-Bold"/>
              </a:rPr>
              <a:t> и </a:t>
            </a:r>
            <a:r>
              <a:rPr lang="en-US" spc="-83" dirty="0" err="1">
                <a:solidFill>
                  <a:srgbClr val="263F6B"/>
                </a:solidFill>
                <a:latin typeface="Montserrat Semi-Bold"/>
              </a:rPr>
              <a:t>соседних</a:t>
            </a:r>
            <a:r>
              <a:rPr lang="en-US" spc="-8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pc="-83" dirty="0" err="1">
                <a:solidFill>
                  <a:srgbClr val="263F6B"/>
                </a:solidFill>
                <a:latin typeface="Montserrat Semi-Bold"/>
              </a:rPr>
              <a:t>муниципальных</a:t>
            </a:r>
            <a:r>
              <a:rPr lang="en-US" spc="-8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pc="-83" dirty="0" err="1">
                <a:solidFill>
                  <a:srgbClr val="263F6B"/>
                </a:solidFill>
                <a:latin typeface="Montserrat Semi-Bold"/>
              </a:rPr>
              <a:t>образований</a:t>
            </a:r>
            <a:r>
              <a:rPr lang="en-US" spc="-83" dirty="0">
                <a:solidFill>
                  <a:srgbClr val="263F6B"/>
                </a:solidFill>
                <a:latin typeface="Montserrat Semi-Bold"/>
              </a:rPr>
              <a:t>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444079" y="4580990"/>
            <a:ext cx="25783492" cy="9586163"/>
          </a:xfrm>
          <a:prstGeom prst="rect">
            <a:avLst/>
          </a:prstGeom>
          <a:solidFill>
            <a:srgbClr val="545454">
              <a:alpha val="4706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689749" y="3462648"/>
            <a:ext cx="18333391" cy="5911423"/>
          </a:xfrm>
          <a:prstGeom prst="rect">
            <a:avLst/>
          </a:prstGeom>
          <a:solidFill>
            <a:srgbClr val="213559"/>
          </a:solidFill>
        </p:spPr>
      </p:sp>
      <p:grpSp>
        <p:nvGrpSpPr>
          <p:cNvPr id="4" name="Group 4"/>
          <p:cNvGrpSpPr/>
          <p:nvPr/>
        </p:nvGrpSpPr>
        <p:grpSpPr>
          <a:xfrm>
            <a:off x="12739406" y="5271301"/>
            <a:ext cx="7188695" cy="7050610"/>
            <a:chOff x="0" y="0"/>
            <a:chExt cx="828719" cy="812800"/>
          </a:xfrm>
        </p:grpSpPr>
        <p:sp>
          <p:nvSpPr>
            <p:cNvPr id="5" name="Freeform 5"/>
            <p:cNvSpPr/>
            <p:nvPr/>
          </p:nvSpPr>
          <p:spPr>
            <a:xfrm>
              <a:off x="977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147648" y="1520529"/>
            <a:ext cx="3960311" cy="3884239"/>
            <a:chOff x="0" y="0"/>
            <a:chExt cx="828719" cy="812800"/>
          </a:xfrm>
        </p:grpSpPr>
        <p:sp>
          <p:nvSpPr>
            <p:cNvPr id="8" name="Freeform 8"/>
            <p:cNvSpPr/>
            <p:nvPr/>
          </p:nvSpPr>
          <p:spPr>
            <a:xfrm>
              <a:off x="977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2936236" y="5399101"/>
            <a:ext cx="6795036" cy="6795009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26050"/>
              </a:stretch>
            </a:blip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6310782" y="1653996"/>
            <a:ext cx="3617319" cy="3617305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13629" r="-36957"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1028700" y="1061886"/>
            <a:ext cx="13743977" cy="1429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02"/>
              </a:lnSpc>
            </a:pPr>
            <a:r>
              <a:rPr lang="en-US" sz="3777" spc="-222" dirty="0">
                <a:solidFill>
                  <a:srgbClr val="263F6B"/>
                </a:solidFill>
                <a:latin typeface="Montserrat Extra-Bold Italics"/>
              </a:rPr>
              <a:t>Стратегическая диагностика </a:t>
            </a:r>
          </a:p>
          <a:p>
            <a:pPr>
              <a:lnSpc>
                <a:spcPts val="3702"/>
              </a:lnSpc>
            </a:pPr>
            <a:r>
              <a:rPr lang="en-US" sz="3777" spc="-222" dirty="0">
                <a:solidFill>
                  <a:srgbClr val="263F6B"/>
                </a:solidFill>
                <a:latin typeface="Montserrat Extra-Bold Italics"/>
              </a:rPr>
              <a:t>(</a:t>
            </a:r>
            <a:r>
              <a:rPr lang="en-US" sz="3777" spc="-222" dirty="0" err="1">
                <a:solidFill>
                  <a:srgbClr val="263F6B"/>
                </a:solidFill>
                <a:latin typeface="Montserrat Extra-Bold Italics"/>
              </a:rPr>
              <a:t>историческая</a:t>
            </a:r>
            <a:r>
              <a:rPr lang="en-US" sz="3777" spc="-222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777" spc="-222" dirty="0" err="1">
                <a:solidFill>
                  <a:srgbClr val="263F6B"/>
                </a:solidFill>
                <a:latin typeface="Montserrat Extra-Bold Italics"/>
              </a:rPr>
              <a:t>справка</a:t>
            </a:r>
            <a:r>
              <a:rPr lang="en-US" sz="3777" spc="-222" dirty="0">
                <a:solidFill>
                  <a:srgbClr val="263F6B"/>
                </a:solidFill>
                <a:latin typeface="Montserrat Extra-Bold Italics"/>
              </a:rPr>
              <a:t>)</a:t>
            </a:r>
          </a:p>
          <a:p>
            <a:pPr>
              <a:lnSpc>
                <a:spcPts val="3702"/>
              </a:lnSpc>
            </a:pPr>
            <a:endParaRPr lang="en-US" sz="3777" spc="-222" dirty="0">
              <a:solidFill>
                <a:srgbClr val="263F6B"/>
              </a:solidFill>
              <a:latin typeface="Montserrat Extra-Bold Itali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28700" y="2558908"/>
            <a:ext cx="13851869" cy="1118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06"/>
              </a:lnSpc>
            </a:pPr>
            <a:r>
              <a:rPr lang="en-US" sz="2485">
                <a:solidFill>
                  <a:srgbClr val="263F6B"/>
                </a:solidFill>
                <a:latin typeface="Montserrat Semi-Bold Bold Italics"/>
              </a:rPr>
              <a:t>Краснообск – имеет статус городского поселения в составе Новосибирского муниципального района</a:t>
            </a:r>
          </a:p>
          <a:p>
            <a:pPr algn="just">
              <a:lnSpc>
                <a:spcPts val="2755"/>
              </a:lnSpc>
            </a:pPr>
            <a:endParaRPr lang="en-US" sz="2485">
              <a:solidFill>
                <a:srgbClr val="263F6B"/>
              </a:solidFill>
              <a:latin typeface="Montserrat Semi-Bold Bold Itali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69605" y="3865849"/>
            <a:ext cx="11410609" cy="491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46"/>
              </a:lnSpc>
            </a:pP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Краснообск -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один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из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самых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молодых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населенных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пунктов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Новосибирской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области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,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его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территория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была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выделена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из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состава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области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 в 1969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для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создания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третьего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сибирского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научного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центра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вблизи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 г.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Новосибирска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сельскохозяйственной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специализации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. </a:t>
            </a:r>
          </a:p>
          <a:p>
            <a:pPr>
              <a:lnSpc>
                <a:spcPts val="3046"/>
              </a:lnSpc>
            </a:pPr>
            <a:endParaRPr lang="en-US" sz="2437" dirty="0">
              <a:solidFill>
                <a:srgbClr val="FFFFFF"/>
              </a:solidFill>
              <a:latin typeface="Montserrat Semi-Bold"/>
            </a:endParaRPr>
          </a:p>
          <a:p>
            <a:pPr>
              <a:lnSpc>
                <a:spcPts val="3046"/>
              </a:lnSpc>
            </a:pP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Краснообск -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образец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материального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воплощения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комфортного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 и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экологически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чистого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поселения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для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ученых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 с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великолепным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научным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комплексом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,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территориями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опытных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полей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, с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научно-производственной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,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социальной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 и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инженерной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инфраструктурой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,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дендропарками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 и с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населением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,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которое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занималось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 и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занимается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аграрной</a:t>
            </a:r>
            <a:r>
              <a:rPr lang="en-US" sz="2437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437" dirty="0" err="1">
                <a:solidFill>
                  <a:srgbClr val="FFFFFF"/>
                </a:solidFill>
                <a:latin typeface="Montserrat Semi-Bold"/>
              </a:rPr>
              <a:t>наукой</a:t>
            </a:r>
            <a:endParaRPr lang="en-US" sz="2437" dirty="0">
              <a:solidFill>
                <a:srgbClr val="FFFFFF"/>
              </a:solidFill>
              <a:latin typeface="Montserrat Semi-Bold"/>
            </a:endParaRPr>
          </a:p>
          <a:p>
            <a:pPr>
              <a:lnSpc>
                <a:spcPts val="3046"/>
              </a:lnSpc>
            </a:pPr>
            <a:endParaRPr lang="en-US" sz="2437" dirty="0">
              <a:solidFill>
                <a:srgbClr val="FFFFFF"/>
              </a:solidFill>
              <a:latin typeface="Montserrat Semi-Bold"/>
            </a:endParaRPr>
          </a:p>
          <a:p>
            <a:pPr>
              <a:lnSpc>
                <a:spcPts val="2776"/>
              </a:lnSpc>
            </a:pPr>
            <a:endParaRPr lang="en-US" sz="2437" dirty="0">
              <a:solidFill>
                <a:srgbClr val="FFFFFF"/>
              </a:solidFill>
              <a:latin typeface="Montserrat Semi-Bold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A6A6A6">
              <a:alpha val="4706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-268392" y="9911126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4" name="AutoShape 4"/>
          <p:cNvSpPr/>
          <p:nvPr/>
        </p:nvSpPr>
        <p:spPr>
          <a:xfrm>
            <a:off x="19878" y="27537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5" name="Freeform 5"/>
          <p:cNvSpPr/>
          <p:nvPr/>
        </p:nvSpPr>
        <p:spPr>
          <a:xfrm>
            <a:off x="5511875" y="1574839"/>
            <a:ext cx="12533133" cy="8305800"/>
          </a:xfrm>
          <a:custGeom>
            <a:avLst/>
            <a:gdLst/>
            <a:ahLst/>
            <a:cxnLst/>
            <a:rect l="l" t="t" r="r" b="b"/>
            <a:pathLst>
              <a:path w="10473959" h="6672903">
                <a:moveTo>
                  <a:pt x="0" y="0"/>
                </a:moveTo>
                <a:lnTo>
                  <a:pt x="10473959" y="0"/>
                </a:lnTo>
                <a:lnTo>
                  <a:pt x="10473959" y="6672903"/>
                </a:lnTo>
                <a:lnTo>
                  <a:pt x="0" y="66729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479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33400" y="155705"/>
            <a:ext cx="16176726" cy="81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77"/>
              </a:lnSpc>
            </a:pPr>
            <a:r>
              <a:rPr lang="en-US" sz="2935" u="sng" spc="-173" dirty="0">
                <a:solidFill>
                  <a:schemeClr val="bg1"/>
                </a:solidFill>
                <a:latin typeface="Montserrat Extra-Bold Italics"/>
              </a:rPr>
              <a:t>Приоритетное </a:t>
            </a:r>
            <a:r>
              <a:rPr lang="en-US" sz="2935" u="sng" spc="-173" dirty="0" err="1">
                <a:solidFill>
                  <a:schemeClr val="bg1"/>
                </a:solidFill>
                <a:latin typeface="Montserrat Extra-Bold Italics"/>
              </a:rPr>
              <a:t>направление</a:t>
            </a:r>
            <a:r>
              <a:rPr lang="en-US" sz="2935" spc="-173" dirty="0">
                <a:solidFill>
                  <a:schemeClr val="bg1"/>
                </a:solidFill>
                <a:latin typeface="Montserrat Extra-Bold Italics"/>
              </a:rPr>
              <a:t> </a:t>
            </a:r>
          </a:p>
          <a:p>
            <a:pPr>
              <a:lnSpc>
                <a:spcPts val="3422"/>
              </a:lnSpc>
            </a:pPr>
            <a:r>
              <a:rPr lang="en-US" sz="3491" spc="-206" dirty="0" err="1">
                <a:solidFill>
                  <a:schemeClr val="bg1"/>
                </a:solidFill>
                <a:latin typeface="Montserrat Extra-Bold Italics"/>
              </a:rPr>
              <a:t>Развитие</a:t>
            </a:r>
            <a:r>
              <a:rPr lang="en-US" sz="3491" spc="-206" dirty="0">
                <a:solidFill>
                  <a:schemeClr val="bg1"/>
                </a:solidFill>
                <a:latin typeface="Montserrat Extra-Bold Italics"/>
              </a:rPr>
              <a:t> </a:t>
            </a:r>
            <a:r>
              <a:rPr lang="en-US" sz="3491" spc="-206" dirty="0" err="1">
                <a:solidFill>
                  <a:schemeClr val="bg1"/>
                </a:solidFill>
                <a:latin typeface="Montserrat Extra-Bold Italics"/>
              </a:rPr>
              <a:t>научно-технологического</a:t>
            </a:r>
            <a:r>
              <a:rPr lang="en-US" sz="3491" spc="-206" dirty="0">
                <a:solidFill>
                  <a:schemeClr val="bg1"/>
                </a:solidFill>
                <a:latin typeface="Montserrat Extra-Bold Italics"/>
              </a:rPr>
              <a:t> </a:t>
            </a:r>
            <a:r>
              <a:rPr lang="en-US" sz="3491" spc="-206" dirty="0" err="1">
                <a:solidFill>
                  <a:schemeClr val="bg1"/>
                </a:solidFill>
                <a:latin typeface="Montserrat Extra-Bold Italics"/>
              </a:rPr>
              <a:t>потенциала</a:t>
            </a:r>
            <a:r>
              <a:rPr lang="en-US" sz="3491" spc="-206" dirty="0">
                <a:solidFill>
                  <a:schemeClr val="bg1"/>
                </a:solidFill>
                <a:latin typeface="Montserrat Extra-Bold Italics"/>
              </a:rPr>
              <a:t> и НПК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8785" y="3732876"/>
            <a:ext cx="4987702" cy="1247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35"/>
              </a:lnSpc>
            </a:pPr>
            <a:r>
              <a:rPr lang="en-US" sz="3199" spc="-188" dirty="0">
                <a:solidFill>
                  <a:srgbClr val="263F6B"/>
                </a:solidFill>
                <a:latin typeface="Montserrat Semi-Bold Bold Italics"/>
              </a:rPr>
              <a:t>МФП </a:t>
            </a:r>
            <a:r>
              <a:rPr lang="en-US" sz="3199" spc="-188" dirty="0" err="1">
                <a:solidFill>
                  <a:srgbClr val="263F6B"/>
                </a:solidFill>
                <a:latin typeface="Montserrat Semi-Bold Bold Italics"/>
              </a:rPr>
              <a:t>Агробиотехнопарк</a:t>
            </a:r>
            <a:endParaRPr lang="en-US" sz="3199" spc="-188" dirty="0">
              <a:solidFill>
                <a:srgbClr val="263F6B"/>
              </a:solidFill>
              <a:latin typeface="Montserrat Semi-Bold Bold Italics"/>
            </a:endParaRPr>
          </a:p>
          <a:p>
            <a:pPr>
              <a:lnSpc>
                <a:spcPts val="3518"/>
              </a:lnSpc>
            </a:pPr>
            <a:endParaRPr lang="en-US" sz="3199" spc="-188" dirty="0">
              <a:solidFill>
                <a:srgbClr val="263F6B"/>
              </a:solidFill>
              <a:latin typeface="Montserrat Semi-Bold Bold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8785" y="4690679"/>
            <a:ext cx="4607481" cy="3459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26"/>
              </a:lnSpc>
            </a:pPr>
            <a:r>
              <a:rPr lang="en-US" sz="2049" spc="-120" dirty="0" err="1">
                <a:solidFill>
                  <a:srgbClr val="263F6B"/>
                </a:solidFill>
                <a:latin typeface="Montserrat Semi-Bold"/>
              </a:rPr>
              <a:t>Цель</a:t>
            </a:r>
            <a:r>
              <a:rPr lang="en-US" sz="2049" spc="-120" dirty="0">
                <a:solidFill>
                  <a:srgbClr val="263F6B"/>
                </a:solidFill>
                <a:latin typeface="Montserrat Semi-Bold"/>
              </a:rPr>
              <a:t>: </a:t>
            </a:r>
            <a:r>
              <a:rPr lang="en-US" sz="2049" spc="-120" dirty="0" err="1">
                <a:solidFill>
                  <a:srgbClr val="263F6B"/>
                </a:solidFill>
                <a:latin typeface="Montserrat Semi-Bold"/>
              </a:rPr>
              <a:t>создание</a:t>
            </a:r>
            <a:r>
              <a:rPr lang="en-US" sz="2049" spc="-120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049" spc="-120" dirty="0" err="1">
                <a:solidFill>
                  <a:srgbClr val="263F6B"/>
                </a:solidFill>
                <a:latin typeface="Montserrat Semi-Bold"/>
              </a:rPr>
              <a:t>инфраструктуры</a:t>
            </a:r>
            <a:r>
              <a:rPr lang="en-US" sz="2049" spc="-120" dirty="0">
                <a:solidFill>
                  <a:srgbClr val="263F6B"/>
                </a:solidFill>
                <a:latin typeface="Montserrat Semi-Bold"/>
              </a:rPr>
              <a:t>, </a:t>
            </a:r>
            <a:r>
              <a:rPr lang="en-US" sz="2049" spc="-120" dirty="0" err="1">
                <a:solidFill>
                  <a:srgbClr val="263F6B"/>
                </a:solidFill>
                <a:latin typeface="Montserrat Semi-Bold"/>
              </a:rPr>
              <a:t>функционирующей</a:t>
            </a:r>
            <a:r>
              <a:rPr lang="en-US" sz="2049" spc="-120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049" spc="-120" dirty="0" err="1">
                <a:solidFill>
                  <a:srgbClr val="263F6B"/>
                </a:solidFill>
                <a:latin typeface="Montserrat Semi-Bold"/>
              </a:rPr>
              <a:t>на</a:t>
            </a:r>
            <a:r>
              <a:rPr lang="en-US" sz="2049" spc="-120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049" spc="-120" dirty="0" err="1">
                <a:solidFill>
                  <a:srgbClr val="263F6B"/>
                </a:solidFill>
                <a:latin typeface="Montserrat Semi-Bold"/>
              </a:rPr>
              <a:t>базе</a:t>
            </a:r>
            <a:r>
              <a:rPr lang="en-US" sz="2049" spc="-120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049" spc="-120" dirty="0" err="1">
                <a:solidFill>
                  <a:srgbClr val="263F6B"/>
                </a:solidFill>
                <a:latin typeface="Montserrat Semi-Bold"/>
              </a:rPr>
              <a:t>имущественного</a:t>
            </a:r>
            <a:r>
              <a:rPr lang="en-US" sz="2049" spc="-120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049" spc="-120" dirty="0" err="1">
                <a:solidFill>
                  <a:srgbClr val="263F6B"/>
                </a:solidFill>
                <a:latin typeface="Montserrat Semi-Bold"/>
              </a:rPr>
              <a:t>комплекса</a:t>
            </a:r>
            <a:r>
              <a:rPr lang="en-US" sz="2049" spc="-120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049" spc="-120" dirty="0" err="1">
                <a:solidFill>
                  <a:srgbClr val="263F6B"/>
                </a:solidFill>
                <a:latin typeface="Montserrat Semi-Bold"/>
              </a:rPr>
              <a:t>общего</a:t>
            </a:r>
            <a:r>
              <a:rPr lang="en-US" sz="2049" spc="-120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049" spc="-120" dirty="0" err="1">
                <a:solidFill>
                  <a:srgbClr val="263F6B"/>
                </a:solidFill>
                <a:latin typeface="Montserrat Semi-Bold"/>
              </a:rPr>
              <a:t>пользования</a:t>
            </a:r>
            <a:r>
              <a:rPr lang="en-US" sz="2049" spc="-120" dirty="0">
                <a:solidFill>
                  <a:srgbClr val="263F6B"/>
                </a:solidFill>
                <a:latin typeface="Montserrat Semi-Bold"/>
              </a:rPr>
              <a:t>, </a:t>
            </a:r>
            <a:r>
              <a:rPr lang="en-US" sz="2049" spc="-120" dirty="0" err="1">
                <a:solidFill>
                  <a:srgbClr val="263F6B"/>
                </a:solidFill>
                <a:latin typeface="Montserrat Semi-Bold"/>
              </a:rPr>
              <a:t>обеспечивающей</a:t>
            </a:r>
            <a:r>
              <a:rPr lang="en-US" sz="2049" spc="-120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049" spc="-120" dirty="0" err="1">
                <a:solidFill>
                  <a:srgbClr val="263F6B"/>
                </a:solidFill>
                <a:latin typeface="Montserrat Semi-Bold"/>
              </a:rPr>
              <a:t>научно-производственную</a:t>
            </a:r>
            <a:r>
              <a:rPr lang="en-US" sz="2049" spc="-120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049" spc="-120" dirty="0" err="1">
                <a:solidFill>
                  <a:srgbClr val="263F6B"/>
                </a:solidFill>
                <a:latin typeface="Montserrat Semi-Bold"/>
              </a:rPr>
              <a:t>кооперацию</a:t>
            </a:r>
            <a:r>
              <a:rPr lang="en-US" sz="2049" spc="-120" dirty="0">
                <a:solidFill>
                  <a:srgbClr val="263F6B"/>
                </a:solidFill>
                <a:latin typeface="Montserrat Semi-Bold"/>
              </a:rPr>
              <a:t> и </a:t>
            </a:r>
            <a:r>
              <a:rPr lang="en-US" sz="2049" spc="-120" dirty="0" err="1">
                <a:solidFill>
                  <a:srgbClr val="263F6B"/>
                </a:solidFill>
                <a:latin typeface="Montserrat Semi-Bold"/>
              </a:rPr>
              <a:t>экономическое</a:t>
            </a:r>
            <a:r>
              <a:rPr lang="en-US" sz="2049" spc="-120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049" spc="-120" dirty="0" err="1">
                <a:solidFill>
                  <a:srgbClr val="263F6B"/>
                </a:solidFill>
                <a:latin typeface="Montserrat Semi-Bold"/>
              </a:rPr>
              <a:t>развитие</a:t>
            </a:r>
            <a:r>
              <a:rPr lang="en-US" sz="2049" spc="-120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049" spc="-120" dirty="0" err="1">
                <a:solidFill>
                  <a:srgbClr val="263F6B"/>
                </a:solidFill>
                <a:latin typeface="Montserrat Semi-Bold"/>
              </a:rPr>
              <a:t>предприятий</a:t>
            </a:r>
            <a:endParaRPr lang="en-US" sz="2049" spc="-120" dirty="0">
              <a:solidFill>
                <a:srgbClr val="263F6B"/>
              </a:solidFill>
              <a:latin typeface="Montserrat Semi-Bold"/>
            </a:endParaRPr>
          </a:p>
          <a:p>
            <a:pPr>
              <a:lnSpc>
                <a:spcPts val="2726"/>
              </a:lnSpc>
            </a:pPr>
            <a:endParaRPr lang="en-US" sz="2049" spc="-120" dirty="0">
              <a:solidFill>
                <a:srgbClr val="263F6B"/>
              </a:solidFill>
              <a:latin typeface="Montserrat Semi-Bold"/>
            </a:endParaRPr>
          </a:p>
          <a:p>
            <a:pPr>
              <a:lnSpc>
                <a:spcPts val="3036"/>
              </a:lnSpc>
            </a:pPr>
            <a:endParaRPr lang="en-US" sz="2049" spc="-120" dirty="0">
              <a:solidFill>
                <a:srgbClr val="263F6B"/>
              </a:solidFill>
              <a:latin typeface="Montserrat Semi-Bold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A6A6A6">
              <a:alpha val="4706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-268392" y="9911126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4" name="AutoShape 4"/>
          <p:cNvSpPr/>
          <p:nvPr/>
        </p:nvSpPr>
        <p:spPr>
          <a:xfrm>
            <a:off x="149087" y="-19608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5" name="Freeform 5"/>
          <p:cNvSpPr/>
          <p:nvPr/>
        </p:nvSpPr>
        <p:spPr>
          <a:xfrm>
            <a:off x="876300" y="3616061"/>
            <a:ext cx="16535400" cy="5885638"/>
          </a:xfrm>
          <a:custGeom>
            <a:avLst/>
            <a:gdLst/>
            <a:ahLst/>
            <a:cxnLst/>
            <a:rect l="l" t="t" r="r" b="b"/>
            <a:pathLst>
              <a:path w="14102757" h="4355630">
                <a:moveTo>
                  <a:pt x="0" y="0"/>
                </a:moveTo>
                <a:lnTo>
                  <a:pt x="14102757" y="0"/>
                </a:lnTo>
                <a:lnTo>
                  <a:pt x="14102757" y="4355630"/>
                </a:lnTo>
                <a:lnTo>
                  <a:pt x="0" y="43556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04800" y="3097"/>
            <a:ext cx="17373600" cy="2098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77"/>
              </a:lnSpc>
            </a:pPr>
            <a:r>
              <a:rPr lang="en-US" sz="2935" u="sng" spc="-173" dirty="0">
                <a:solidFill>
                  <a:schemeClr val="bg1"/>
                </a:solidFill>
                <a:latin typeface="Montserrat Extra-Bold Italics"/>
              </a:rPr>
              <a:t>Приоритетное </a:t>
            </a:r>
            <a:r>
              <a:rPr lang="en-US" sz="2935" u="sng" spc="-173" dirty="0" err="1">
                <a:solidFill>
                  <a:schemeClr val="bg1"/>
                </a:solidFill>
                <a:latin typeface="Montserrat Extra-Bold Italics"/>
              </a:rPr>
              <a:t>направление</a:t>
            </a:r>
            <a:r>
              <a:rPr lang="en-US" sz="2935" u="sng" spc="-173" dirty="0">
                <a:solidFill>
                  <a:schemeClr val="bg1"/>
                </a:solidFill>
                <a:latin typeface="Montserrat Extra-Bold Italics"/>
              </a:rPr>
              <a:t> </a:t>
            </a:r>
          </a:p>
          <a:p>
            <a:pPr>
              <a:lnSpc>
                <a:spcPts val="3422"/>
              </a:lnSpc>
            </a:pPr>
            <a:r>
              <a:rPr lang="en-US" sz="3491" spc="-206" dirty="0" err="1">
                <a:solidFill>
                  <a:schemeClr val="bg1"/>
                </a:solidFill>
                <a:latin typeface="Montserrat Extra-Bold Italics"/>
              </a:rPr>
              <a:t>Комфортное</a:t>
            </a:r>
            <a:r>
              <a:rPr lang="en-US" sz="3491" spc="-206" dirty="0">
                <a:solidFill>
                  <a:schemeClr val="bg1"/>
                </a:solidFill>
                <a:latin typeface="Montserrat Extra-Bold Italics"/>
              </a:rPr>
              <a:t> «</a:t>
            </a:r>
            <a:r>
              <a:rPr lang="en-US" sz="3491" spc="-206" dirty="0" err="1">
                <a:solidFill>
                  <a:schemeClr val="bg1"/>
                </a:solidFill>
                <a:latin typeface="Montserrat Extra-Bold Italics"/>
              </a:rPr>
              <a:t>зеленое</a:t>
            </a:r>
            <a:r>
              <a:rPr lang="en-US" sz="3491" spc="-206" dirty="0">
                <a:solidFill>
                  <a:schemeClr val="bg1"/>
                </a:solidFill>
                <a:latin typeface="Montserrat Extra-Bold Italics"/>
              </a:rPr>
              <a:t>» </a:t>
            </a:r>
            <a:r>
              <a:rPr lang="en-US" sz="3491" spc="-206" dirty="0" err="1">
                <a:solidFill>
                  <a:schemeClr val="bg1"/>
                </a:solidFill>
                <a:latin typeface="Montserrat Extra-Bold Italics"/>
              </a:rPr>
              <a:t>пространство</a:t>
            </a:r>
            <a:r>
              <a:rPr lang="en-US" sz="3491" spc="-206" dirty="0">
                <a:solidFill>
                  <a:schemeClr val="bg1"/>
                </a:solidFill>
                <a:latin typeface="Montserrat Extra-Bold Italics"/>
              </a:rPr>
              <a:t> и </a:t>
            </a:r>
            <a:r>
              <a:rPr lang="en-US" sz="3491" spc="-206" dirty="0" err="1">
                <a:solidFill>
                  <a:schemeClr val="bg1"/>
                </a:solidFill>
                <a:latin typeface="Montserrat Extra-Bold Italics"/>
              </a:rPr>
              <a:t>здоровая</a:t>
            </a:r>
            <a:r>
              <a:rPr lang="en-US" sz="3491" spc="-206" dirty="0">
                <a:solidFill>
                  <a:schemeClr val="bg1"/>
                </a:solidFill>
                <a:latin typeface="Montserrat Extra-Bold Italics"/>
              </a:rPr>
              <a:t> «</a:t>
            </a:r>
            <a:r>
              <a:rPr lang="en-US" sz="3491" spc="-206" dirty="0" err="1">
                <a:solidFill>
                  <a:schemeClr val="bg1"/>
                </a:solidFill>
                <a:latin typeface="Montserrat Extra-Bold Italics"/>
              </a:rPr>
              <a:t>умная</a:t>
            </a:r>
            <a:r>
              <a:rPr lang="en-US" sz="3491" spc="-206" dirty="0">
                <a:solidFill>
                  <a:schemeClr val="bg1"/>
                </a:solidFill>
                <a:latin typeface="Montserrat Extra-Bold Italics"/>
              </a:rPr>
              <a:t>», </a:t>
            </a:r>
            <a:r>
              <a:rPr lang="en-US" sz="3491" spc="-206" dirty="0" err="1">
                <a:solidFill>
                  <a:schemeClr val="bg1"/>
                </a:solidFill>
                <a:latin typeface="Montserrat Extra-Bold Italics"/>
              </a:rPr>
              <a:t>творческая</a:t>
            </a:r>
            <a:r>
              <a:rPr lang="en-US" sz="3491" spc="-206" dirty="0">
                <a:solidFill>
                  <a:schemeClr val="bg1"/>
                </a:solidFill>
                <a:latin typeface="Montserrat Extra-Bold Italics"/>
              </a:rPr>
              <a:t> </a:t>
            </a:r>
            <a:r>
              <a:rPr lang="en-US" sz="3491" spc="-206" dirty="0" err="1">
                <a:solidFill>
                  <a:schemeClr val="bg1"/>
                </a:solidFill>
                <a:latin typeface="Montserrat Extra-Bold Italics"/>
              </a:rPr>
              <a:t>городская</a:t>
            </a:r>
            <a:r>
              <a:rPr lang="en-US" sz="3491" spc="-206" dirty="0">
                <a:solidFill>
                  <a:schemeClr val="bg1"/>
                </a:solidFill>
                <a:latin typeface="Montserrat Extra-Bold Italics"/>
              </a:rPr>
              <a:t> </a:t>
            </a:r>
            <a:r>
              <a:rPr lang="en-US" sz="3491" spc="-206" dirty="0" err="1">
                <a:solidFill>
                  <a:schemeClr val="bg1"/>
                </a:solidFill>
                <a:latin typeface="Montserrat Extra-Bold Italics"/>
              </a:rPr>
              <a:t>среда</a:t>
            </a:r>
            <a:r>
              <a:rPr lang="en-US" sz="3491" spc="-206" dirty="0">
                <a:solidFill>
                  <a:schemeClr val="bg1"/>
                </a:solidFill>
                <a:latin typeface="Montserrat Extra-Bold Italics"/>
              </a:rPr>
              <a:t> </a:t>
            </a:r>
          </a:p>
          <a:p>
            <a:pPr>
              <a:lnSpc>
                <a:spcPts val="3422"/>
              </a:lnSpc>
            </a:pPr>
            <a:endParaRPr lang="en-US" sz="3491" spc="-206" dirty="0">
              <a:solidFill>
                <a:srgbClr val="263F6B"/>
              </a:solidFill>
              <a:latin typeface="Montserrat Extra-Bold Italics"/>
            </a:endParaRPr>
          </a:p>
          <a:p>
            <a:pPr>
              <a:lnSpc>
                <a:spcPts val="3240"/>
              </a:lnSpc>
            </a:pPr>
            <a:endParaRPr lang="en-US" sz="3491" spc="-206" dirty="0">
              <a:solidFill>
                <a:srgbClr val="263F6B"/>
              </a:solidFill>
              <a:latin typeface="Montserrat Extra-Bold Itali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796794" y="1461690"/>
            <a:ext cx="11909806" cy="1093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71"/>
              </a:lnSpc>
            </a:pPr>
            <a:r>
              <a:rPr lang="en-US" sz="2828" spc="-166" dirty="0">
                <a:solidFill>
                  <a:srgbClr val="263F6B"/>
                </a:solidFill>
                <a:latin typeface="Montserrat Semi-Bold Bold Italics"/>
              </a:rPr>
              <a:t>МФП «</a:t>
            </a:r>
            <a:r>
              <a:rPr lang="en-US" sz="2828" spc="-166" dirty="0" err="1">
                <a:solidFill>
                  <a:srgbClr val="263F6B"/>
                </a:solidFill>
                <a:latin typeface="Montserrat Semi-Bold Bold Italics"/>
              </a:rPr>
              <a:t>Архитектурно</a:t>
            </a:r>
            <a:r>
              <a:rPr lang="en-US" sz="2828" spc="-166" dirty="0">
                <a:solidFill>
                  <a:srgbClr val="263F6B"/>
                </a:solidFill>
                <a:latin typeface="Montserrat Semi-Bold Bold Italics"/>
              </a:rPr>
              <a:t> – </a:t>
            </a:r>
            <a:r>
              <a:rPr lang="en-US" sz="2828" spc="-166" dirty="0" err="1">
                <a:solidFill>
                  <a:srgbClr val="263F6B"/>
                </a:solidFill>
                <a:latin typeface="Montserrat Semi-Bold Bold Italics"/>
              </a:rPr>
              <a:t>ландшафтная</a:t>
            </a:r>
            <a:r>
              <a:rPr lang="en-US" sz="2828" spc="-166" dirty="0">
                <a:solidFill>
                  <a:srgbClr val="263F6B"/>
                </a:solidFill>
                <a:latin typeface="Montserrat Semi-Bold Bold Italics"/>
              </a:rPr>
              <a:t> </a:t>
            </a:r>
            <a:r>
              <a:rPr lang="en-US" sz="2828" spc="-166" dirty="0" err="1">
                <a:solidFill>
                  <a:srgbClr val="263F6B"/>
                </a:solidFill>
                <a:latin typeface="Montserrat Semi-Bold Bold Italics"/>
              </a:rPr>
              <a:t>трансформация</a:t>
            </a:r>
            <a:r>
              <a:rPr lang="en-US" sz="2828" spc="-166" dirty="0">
                <a:solidFill>
                  <a:srgbClr val="263F6B"/>
                </a:solidFill>
                <a:latin typeface="Montserrat Semi-Bold Bold Italics"/>
              </a:rPr>
              <a:t> и </a:t>
            </a:r>
            <a:r>
              <a:rPr lang="en-US" sz="2828" spc="-166" dirty="0" err="1">
                <a:solidFill>
                  <a:srgbClr val="263F6B"/>
                </a:solidFill>
                <a:latin typeface="Montserrat Semi-Bold Bold Italics"/>
              </a:rPr>
              <a:t>современное</a:t>
            </a:r>
            <a:r>
              <a:rPr lang="en-US" sz="2828" spc="-166" dirty="0">
                <a:solidFill>
                  <a:srgbClr val="263F6B"/>
                </a:solidFill>
                <a:latin typeface="Montserrat Semi-Bold Bold Italics"/>
              </a:rPr>
              <a:t> </a:t>
            </a:r>
            <a:r>
              <a:rPr lang="en-US" sz="2828" spc="-166" dirty="0" err="1">
                <a:solidFill>
                  <a:srgbClr val="263F6B"/>
                </a:solidFill>
                <a:latin typeface="Montserrat Semi-Bold Bold Italics"/>
              </a:rPr>
              <a:t>инфраструктурное</a:t>
            </a:r>
            <a:r>
              <a:rPr lang="en-US" sz="2828" spc="-166" dirty="0">
                <a:solidFill>
                  <a:srgbClr val="263F6B"/>
                </a:solidFill>
                <a:latin typeface="Montserrat Semi-Bold Bold Italics"/>
              </a:rPr>
              <a:t> </a:t>
            </a:r>
            <a:r>
              <a:rPr lang="en-US" sz="2828" spc="-166" dirty="0" err="1">
                <a:solidFill>
                  <a:srgbClr val="263F6B"/>
                </a:solidFill>
                <a:latin typeface="Montserrat Semi-Bold Bold Italics"/>
              </a:rPr>
              <a:t>развитие</a:t>
            </a:r>
            <a:r>
              <a:rPr lang="en-US" sz="2828" spc="-166" dirty="0">
                <a:solidFill>
                  <a:srgbClr val="263F6B"/>
                </a:solidFill>
                <a:latin typeface="Montserrat Semi-Bold Bold Italics"/>
              </a:rPr>
              <a:t> </a:t>
            </a:r>
            <a:r>
              <a:rPr lang="en-US" sz="2828" spc="-166" dirty="0" err="1">
                <a:solidFill>
                  <a:srgbClr val="263F6B"/>
                </a:solidFill>
                <a:latin typeface="Montserrat Semi-Bold Bold Italics"/>
              </a:rPr>
              <a:t>Краснообска</a:t>
            </a:r>
            <a:r>
              <a:rPr lang="en-US" sz="2828" spc="-166" dirty="0">
                <a:solidFill>
                  <a:srgbClr val="263F6B"/>
                </a:solidFill>
                <a:latin typeface="Montserrat Semi-Bold Bold Italics"/>
              </a:rPr>
              <a:t>»</a:t>
            </a:r>
          </a:p>
          <a:p>
            <a:pPr algn="ctr">
              <a:lnSpc>
                <a:spcPts val="3109"/>
              </a:lnSpc>
            </a:pPr>
            <a:endParaRPr lang="en-US" sz="2828" spc="-166" dirty="0">
              <a:solidFill>
                <a:srgbClr val="263F6B"/>
              </a:solidFill>
              <a:latin typeface="Montserrat Semi-Bold Bold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581400" y="2404153"/>
            <a:ext cx="9963855" cy="1604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8"/>
              </a:lnSpc>
            </a:pPr>
            <a:r>
              <a:rPr lang="en-US" sz="1916" spc="-113" dirty="0" err="1">
                <a:solidFill>
                  <a:srgbClr val="263F6B"/>
                </a:solidFill>
                <a:latin typeface="Montserrat Semi-Bold"/>
              </a:rPr>
              <a:t>Цель</a:t>
            </a:r>
            <a:r>
              <a:rPr lang="en-US" sz="1916" spc="-113" dirty="0">
                <a:solidFill>
                  <a:srgbClr val="263F6B"/>
                </a:solidFill>
                <a:latin typeface="Montserrat Semi-Bold"/>
              </a:rPr>
              <a:t>: </a:t>
            </a:r>
            <a:r>
              <a:rPr lang="en-US" sz="1916" spc="-113" dirty="0" err="1">
                <a:solidFill>
                  <a:srgbClr val="263F6B"/>
                </a:solidFill>
                <a:latin typeface="Montserrat Semi-Bold"/>
              </a:rPr>
              <a:t>устойчивая</a:t>
            </a:r>
            <a:r>
              <a:rPr lang="en-US" sz="1916" spc="-11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1916" spc="-113" dirty="0" err="1">
                <a:solidFill>
                  <a:srgbClr val="263F6B"/>
                </a:solidFill>
                <a:latin typeface="Montserrat Semi-Bold"/>
              </a:rPr>
              <a:t>организация</a:t>
            </a:r>
            <a:r>
              <a:rPr lang="en-US" sz="1916" spc="-11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1916" spc="-113" dirty="0" err="1">
                <a:solidFill>
                  <a:srgbClr val="263F6B"/>
                </a:solidFill>
                <a:latin typeface="Montserrat Semi-Bold"/>
              </a:rPr>
              <a:t>рассматриваемого</a:t>
            </a:r>
            <a:r>
              <a:rPr lang="en-US" sz="1916" spc="-11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1916" spc="-113" dirty="0" err="1">
                <a:solidFill>
                  <a:srgbClr val="263F6B"/>
                </a:solidFill>
                <a:latin typeface="Montserrat Semi-Bold"/>
              </a:rPr>
              <a:t>пространства</a:t>
            </a:r>
            <a:r>
              <a:rPr lang="en-US" sz="1916" spc="-11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1916" spc="-113" dirty="0" err="1">
                <a:solidFill>
                  <a:srgbClr val="263F6B"/>
                </a:solidFill>
                <a:latin typeface="Montserrat Semi-Bold"/>
              </a:rPr>
              <a:t>посредством</a:t>
            </a:r>
            <a:r>
              <a:rPr lang="en-US" sz="1916" spc="-11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1916" spc="-113" dirty="0" err="1">
                <a:solidFill>
                  <a:srgbClr val="263F6B"/>
                </a:solidFill>
                <a:latin typeface="Montserrat Semi-Bold"/>
              </a:rPr>
              <a:t>комплексного</a:t>
            </a:r>
            <a:r>
              <a:rPr lang="en-US" sz="1916" spc="-11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1916" spc="-113" dirty="0" err="1">
                <a:solidFill>
                  <a:srgbClr val="263F6B"/>
                </a:solidFill>
                <a:latin typeface="Montserrat Semi-Bold"/>
              </a:rPr>
              <a:t>управления</a:t>
            </a:r>
            <a:r>
              <a:rPr lang="en-US" sz="1916" spc="-11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1916" spc="-113" dirty="0" err="1">
                <a:solidFill>
                  <a:srgbClr val="263F6B"/>
                </a:solidFill>
                <a:latin typeface="Montserrat Semi-Bold"/>
              </a:rPr>
              <a:t>развитием</a:t>
            </a:r>
            <a:r>
              <a:rPr lang="en-US" sz="1916" spc="-11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1916" spc="-113" dirty="0" err="1">
                <a:solidFill>
                  <a:srgbClr val="263F6B"/>
                </a:solidFill>
                <a:latin typeface="Montserrat Semi-Bold"/>
              </a:rPr>
              <a:t>территории</a:t>
            </a:r>
            <a:r>
              <a:rPr lang="en-US" sz="1916" spc="-113" dirty="0">
                <a:solidFill>
                  <a:srgbClr val="263F6B"/>
                </a:solidFill>
                <a:latin typeface="Montserrat Semi-Bold"/>
              </a:rPr>
              <a:t>, </a:t>
            </a:r>
            <a:r>
              <a:rPr lang="en-US" sz="1916" spc="-113" dirty="0" err="1">
                <a:solidFill>
                  <a:srgbClr val="263F6B"/>
                </a:solidFill>
                <a:latin typeface="Montserrat Semi-Bold"/>
              </a:rPr>
              <a:t>ориентированная</a:t>
            </a:r>
            <a:r>
              <a:rPr lang="en-US" sz="1916" spc="-11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1916" spc="-113" dirty="0" err="1">
                <a:solidFill>
                  <a:srgbClr val="263F6B"/>
                </a:solidFill>
                <a:latin typeface="Montserrat Semi-Bold"/>
              </a:rPr>
              <a:t>на</a:t>
            </a:r>
            <a:r>
              <a:rPr lang="en-US" sz="1916" spc="-11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1916" spc="-113" dirty="0" err="1">
                <a:solidFill>
                  <a:srgbClr val="263F6B"/>
                </a:solidFill>
                <a:latin typeface="Montserrat Semi-Bold"/>
              </a:rPr>
              <a:t>главную</a:t>
            </a:r>
            <a:r>
              <a:rPr lang="en-US" sz="1916" spc="-11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1916" spc="-113" dirty="0" err="1">
                <a:solidFill>
                  <a:srgbClr val="263F6B"/>
                </a:solidFill>
                <a:latin typeface="Montserrat Semi-Bold"/>
              </a:rPr>
              <a:t>цель</a:t>
            </a:r>
            <a:r>
              <a:rPr lang="en-US" sz="1916" spc="-11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1916" spc="-113" dirty="0" err="1">
                <a:solidFill>
                  <a:srgbClr val="263F6B"/>
                </a:solidFill>
                <a:latin typeface="Montserrat Semi-Bold"/>
              </a:rPr>
              <a:t>стратегического</a:t>
            </a:r>
            <a:r>
              <a:rPr lang="en-US" sz="1916" spc="-11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1916" spc="-113" dirty="0" err="1">
                <a:solidFill>
                  <a:srgbClr val="263F6B"/>
                </a:solidFill>
                <a:latin typeface="Montserrat Semi-Bold"/>
              </a:rPr>
              <a:t>развития</a:t>
            </a:r>
            <a:r>
              <a:rPr lang="en-US" sz="1916" spc="-11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1916" spc="-113" dirty="0" err="1">
                <a:solidFill>
                  <a:srgbClr val="263F6B"/>
                </a:solidFill>
                <a:latin typeface="Montserrat Semi-Bold"/>
              </a:rPr>
              <a:t>поселка</a:t>
            </a:r>
            <a:endParaRPr lang="en-US" sz="1916" spc="-113" dirty="0">
              <a:solidFill>
                <a:srgbClr val="263F6B"/>
              </a:solidFill>
              <a:latin typeface="Montserrat Semi-Bold"/>
            </a:endParaRPr>
          </a:p>
          <a:p>
            <a:pPr algn="ctr">
              <a:lnSpc>
                <a:spcPts val="2548"/>
              </a:lnSpc>
            </a:pPr>
            <a:endParaRPr lang="en-US" sz="1916" spc="-113" dirty="0">
              <a:solidFill>
                <a:srgbClr val="263F6B"/>
              </a:solidFill>
              <a:latin typeface="Montserrat Semi-Bold"/>
            </a:endParaRPr>
          </a:p>
          <a:p>
            <a:pPr algn="ctr">
              <a:lnSpc>
                <a:spcPts val="2822"/>
              </a:lnSpc>
            </a:pPr>
            <a:endParaRPr lang="en-US" sz="1916" spc="-113" dirty="0">
              <a:solidFill>
                <a:srgbClr val="263F6B"/>
              </a:solidFill>
              <a:latin typeface="Montserrat Semi-Bold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A6A6A6">
              <a:alpha val="4706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-268392" y="9911126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4" name="AutoShape 4"/>
          <p:cNvSpPr/>
          <p:nvPr/>
        </p:nvSpPr>
        <p:spPr>
          <a:xfrm>
            <a:off x="-6626" y="4970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64CAEFE-AB5D-4102-B362-23A4E2A12045}"/>
              </a:ext>
            </a:extLst>
          </p:cNvPr>
          <p:cNvSpPr/>
          <p:nvPr/>
        </p:nvSpPr>
        <p:spPr>
          <a:xfrm>
            <a:off x="374459" y="-115540"/>
            <a:ext cx="18364200" cy="1078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3"/>
              </a:lnSpc>
            </a:pPr>
            <a:r>
              <a:rPr lang="ru-RU" sz="2800" dirty="0">
                <a:solidFill>
                  <a:schemeClr val="bg1"/>
                </a:solidFill>
                <a:latin typeface="Montserrat Semi-Bold"/>
              </a:rPr>
              <a:t>Вариант развития </a:t>
            </a:r>
            <a:r>
              <a:rPr lang="ru-RU" sz="2800" dirty="0" err="1">
                <a:solidFill>
                  <a:schemeClr val="bg1"/>
                </a:solidFill>
                <a:latin typeface="Montserrat Semi-Bold"/>
              </a:rPr>
              <a:t>Краснообска</a:t>
            </a:r>
            <a:r>
              <a:rPr lang="ru-RU" sz="2800" dirty="0">
                <a:solidFill>
                  <a:schemeClr val="bg1"/>
                </a:solidFill>
                <a:latin typeface="Montserrat Semi-Bold"/>
              </a:rPr>
              <a:t> как научного городка с территориями специализированных кампусов </a:t>
            </a:r>
            <a:r>
              <a:rPr lang="ru-RU" sz="2000" dirty="0">
                <a:solidFill>
                  <a:schemeClr val="bg1"/>
                </a:solidFill>
                <a:latin typeface="Montserrat Semi-Bold"/>
              </a:rPr>
              <a:t>(Автор </a:t>
            </a:r>
            <a:r>
              <a:rPr lang="ru-RU" sz="2000" dirty="0" err="1">
                <a:solidFill>
                  <a:schemeClr val="bg1"/>
                </a:solidFill>
                <a:latin typeface="Montserrat Semi-Bold"/>
              </a:rPr>
              <a:t>А.Ныров</a:t>
            </a:r>
            <a:r>
              <a:rPr lang="ru-RU" sz="2000" dirty="0">
                <a:solidFill>
                  <a:schemeClr val="bg1"/>
                </a:solidFill>
                <a:latin typeface="Montserrat Semi-Bold"/>
              </a:rPr>
              <a:t>, одобрено авторами первоначального Генплана </a:t>
            </a:r>
            <a:r>
              <a:rPr lang="ru-RU" sz="2000" dirty="0" err="1">
                <a:solidFill>
                  <a:schemeClr val="bg1"/>
                </a:solidFill>
                <a:latin typeface="Montserrat Semi-Bold"/>
              </a:rPr>
              <a:t>А.Карповым</a:t>
            </a:r>
            <a:r>
              <a:rPr lang="ru-RU" sz="2000" dirty="0">
                <a:solidFill>
                  <a:schemeClr val="bg1"/>
                </a:solidFill>
                <a:latin typeface="Montserrat Semi-Bold"/>
              </a:rPr>
              <a:t> и Г. </a:t>
            </a:r>
            <a:r>
              <a:rPr lang="ru-RU" sz="2000" dirty="0" err="1">
                <a:solidFill>
                  <a:schemeClr val="bg1"/>
                </a:solidFill>
                <a:latin typeface="Montserrat Semi-Bold"/>
              </a:rPr>
              <a:t>Тюлениным</a:t>
            </a:r>
            <a:r>
              <a:rPr lang="ru-RU" sz="2000" dirty="0">
                <a:solidFill>
                  <a:schemeClr val="bg1"/>
                </a:solidFill>
                <a:latin typeface="Montserrat Semi-Bold"/>
              </a:rPr>
              <a:t>)</a:t>
            </a:r>
            <a:r>
              <a:rPr lang="en-US" sz="2000" dirty="0">
                <a:solidFill>
                  <a:schemeClr val="bg1"/>
                </a:solidFill>
                <a:latin typeface="Montserrat Semi-Bold"/>
              </a:rPr>
              <a:t>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ABF39B0-37CE-40A6-B64B-9C5FC3317566}"/>
              </a:ext>
            </a:extLst>
          </p:cNvPr>
          <p:cNvSpPr/>
          <p:nvPr/>
        </p:nvSpPr>
        <p:spPr>
          <a:xfrm>
            <a:off x="76200" y="2158067"/>
            <a:ext cx="17830799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Сибирский центр сохранения биологического разнообразия, экологического образования и ботанического просвещения включает все лесопарки как открытые площадки и станцию юных натуралистов, трансформированную в центр «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Агрокванториум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Научно-образовательный кампус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агробиотехнологий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включает открытые экспериментальные площадки под селекцию растений, современный тепличный комплекс, кварталы для проживания сотрудников кампуса.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Научно-образовательный кампус генетических технологий, включающий центры коллективного пользования для работы с ДНК и центры обработки и хранения генетических данных и др.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Научно-образовательный кампус медицинских технологий включает центры передовых клинических исследований в сфере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профилактики заболеваний.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A6A6A6">
              <a:alpha val="4706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-268392" y="9911126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4" name="AutoShape 4"/>
          <p:cNvSpPr/>
          <p:nvPr/>
        </p:nvSpPr>
        <p:spPr>
          <a:xfrm>
            <a:off x="-369465" y="51313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5" name="Freeform 5"/>
          <p:cNvSpPr/>
          <p:nvPr/>
        </p:nvSpPr>
        <p:spPr>
          <a:xfrm>
            <a:off x="5378837" y="1714500"/>
            <a:ext cx="12710379" cy="7924800"/>
          </a:xfrm>
          <a:custGeom>
            <a:avLst/>
            <a:gdLst/>
            <a:ahLst/>
            <a:cxnLst/>
            <a:rect l="l" t="t" r="r" b="b"/>
            <a:pathLst>
              <a:path w="10857529" h="6594626">
                <a:moveTo>
                  <a:pt x="0" y="0"/>
                </a:moveTo>
                <a:lnTo>
                  <a:pt x="10857529" y="0"/>
                </a:lnTo>
                <a:lnTo>
                  <a:pt x="10857529" y="6594626"/>
                </a:lnTo>
                <a:lnTo>
                  <a:pt x="0" y="65946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81000" y="88149"/>
            <a:ext cx="17297400" cy="1968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74"/>
              </a:lnSpc>
            </a:pPr>
            <a:r>
              <a:rPr lang="en-US" sz="2728" u="sng" spc="-160" dirty="0">
                <a:solidFill>
                  <a:schemeClr val="bg1"/>
                </a:solidFill>
                <a:latin typeface="Montserrat Extra-Bold Italics"/>
              </a:rPr>
              <a:t>Приоритетное </a:t>
            </a:r>
            <a:r>
              <a:rPr lang="en-US" sz="2728" u="sng" spc="-160" dirty="0" err="1">
                <a:solidFill>
                  <a:schemeClr val="bg1"/>
                </a:solidFill>
                <a:latin typeface="Montserrat Extra-Bold Italics"/>
              </a:rPr>
              <a:t>направление</a:t>
            </a:r>
            <a:r>
              <a:rPr lang="en-US" sz="2728" u="sng" spc="-160" dirty="0">
                <a:solidFill>
                  <a:schemeClr val="bg1"/>
                </a:solidFill>
                <a:latin typeface="Montserrat Extra-Bold Italics"/>
              </a:rPr>
              <a:t> </a:t>
            </a:r>
          </a:p>
          <a:p>
            <a:pPr>
              <a:lnSpc>
                <a:spcPts val="3180"/>
              </a:lnSpc>
            </a:pP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Человек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 и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его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здоровье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: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социальный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комплекс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,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услуги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торговли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 и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потребительской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сферы</a:t>
            </a:r>
            <a:endParaRPr lang="en-US" sz="3245" spc="-191" dirty="0">
              <a:solidFill>
                <a:schemeClr val="bg1"/>
              </a:solidFill>
              <a:latin typeface="Montserrat Extra-Bold Italics"/>
            </a:endParaRPr>
          </a:p>
          <a:p>
            <a:pPr>
              <a:lnSpc>
                <a:spcPts val="3180"/>
              </a:lnSpc>
            </a:pPr>
            <a:endParaRPr lang="en-US" sz="3245" spc="-191" dirty="0">
              <a:solidFill>
                <a:srgbClr val="263F6B"/>
              </a:solidFill>
              <a:latin typeface="Montserrat Extra-Bold Italics"/>
            </a:endParaRPr>
          </a:p>
          <a:p>
            <a:pPr>
              <a:lnSpc>
                <a:spcPts val="3011"/>
              </a:lnSpc>
            </a:pPr>
            <a:endParaRPr lang="en-US" sz="3245" spc="-191" dirty="0">
              <a:solidFill>
                <a:srgbClr val="263F6B"/>
              </a:solidFill>
              <a:latin typeface="Montserrat Extra-Bold Itali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3956957"/>
            <a:ext cx="3910561" cy="1505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69"/>
              </a:lnSpc>
            </a:pPr>
            <a:r>
              <a:rPr lang="en-US" sz="2928" spc="-172">
                <a:solidFill>
                  <a:srgbClr val="263F6B"/>
                </a:solidFill>
                <a:latin typeface="Montserrat Semi-Bold Bold Italics"/>
              </a:rPr>
              <a:t>МФП: «Социально-креативная среда Краснообска»</a:t>
            </a:r>
          </a:p>
          <a:p>
            <a:pPr>
              <a:lnSpc>
                <a:spcPts val="3207"/>
              </a:lnSpc>
            </a:pPr>
            <a:endParaRPr lang="en-US" sz="2928" spc="-172">
              <a:solidFill>
                <a:srgbClr val="263F6B"/>
              </a:solidFill>
              <a:latin typeface="Montserrat Semi-Bold Bold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5203094"/>
            <a:ext cx="4320320" cy="268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81"/>
              </a:lnSpc>
            </a:pPr>
            <a:r>
              <a:rPr lang="en-US" sz="2016" spc="-118">
                <a:solidFill>
                  <a:srgbClr val="263F6B"/>
                </a:solidFill>
                <a:latin typeface="Montserrat Semi-Bold"/>
              </a:rPr>
              <a:t>Цель: Привлечение, удержание и развитие человеческого капитала, необходимого для поддержания конкурентоспособности поселка во всех сферах деятельности</a:t>
            </a:r>
          </a:p>
          <a:p>
            <a:pPr>
              <a:lnSpc>
                <a:spcPts val="2681"/>
              </a:lnSpc>
            </a:pPr>
            <a:endParaRPr lang="en-US" sz="2016" spc="-118">
              <a:solidFill>
                <a:srgbClr val="263F6B"/>
              </a:solidFill>
              <a:latin typeface="Montserrat Semi-Bold"/>
            </a:endParaRPr>
          </a:p>
          <a:p>
            <a:pPr>
              <a:lnSpc>
                <a:spcPts val="2955"/>
              </a:lnSpc>
            </a:pPr>
            <a:endParaRPr lang="en-US" sz="2016" spc="-118">
              <a:solidFill>
                <a:srgbClr val="263F6B"/>
              </a:solidFill>
              <a:latin typeface="Montserrat Semi-Bold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A6A6A6">
              <a:alpha val="4706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-268392" y="9911126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4" name="AutoShape 4"/>
          <p:cNvSpPr/>
          <p:nvPr/>
        </p:nvSpPr>
        <p:spPr>
          <a:xfrm>
            <a:off x="0" y="-26975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5" name="Freeform 5"/>
          <p:cNvSpPr/>
          <p:nvPr/>
        </p:nvSpPr>
        <p:spPr>
          <a:xfrm>
            <a:off x="6594378" y="2715835"/>
            <a:ext cx="10664922" cy="6542465"/>
          </a:xfrm>
          <a:custGeom>
            <a:avLst/>
            <a:gdLst/>
            <a:ahLst/>
            <a:cxnLst/>
            <a:rect l="l" t="t" r="r" b="b"/>
            <a:pathLst>
              <a:path w="10664922" h="6542465">
                <a:moveTo>
                  <a:pt x="0" y="0"/>
                </a:moveTo>
                <a:lnTo>
                  <a:pt x="10664922" y="0"/>
                </a:lnTo>
                <a:lnTo>
                  <a:pt x="10664922" y="6542465"/>
                </a:lnTo>
                <a:lnTo>
                  <a:pt x="0" y="65424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60098" y="185550"/>
            <a:ext cx="17969948" cy="1968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74"/>
              </a:lnSpc>
            </a:pPr>
            <a:r>
              <a:rPr lang="en-US" sz="2728" u="sng" spc="-160" dirty="0">
                <a:solidFill>
                  <a:schemeClr val="bg1"/>
                </a:solidFill>
                <a:latin typeface="Montserrat Extra-Bold Italics"/>
              </a:rPr>
              <a:t>Приоритетное </a:t>
            </a:r>
            <a:r>
              <a:rPr lang="en-US" sz="2728" u="sng" spc="-160" dirty="0" err="1">
                <a:solidFill>
                  <a:schemeClr val="bg1"/>
                </a:solidFill>
                <a:latin typeface="Montserrat Extra-Bold Italics"/>
              </a:rPr>
              <a:t>направление</a:t>
            </a:r>
            <a:r>
              <a:rPr lang="en-US" sz="2728" u="sng" spc="-160" dirty="0">
                <a:solidFill>
                  <a:schemeClr val="bg1"/>
                </a:solidFill>
                <a:latin typeface="Montserrat Extra-Bold Italics"/>
              </a:rPr>
              <a:t> </a:t>
            </a:r>
          </a:p>
          <a:p>
            <a:pPr algn="ctr">
              <a:lnSpc>
                <a:spcPts val="3180"/>
              </a:lnSpc>
            </a:pP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Человек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 и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его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здоровье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: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социальный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комплекс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,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услуги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торговли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 и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потребительской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сферы</a:t>
            </a:r>
            <a:endParaRPr lang="en-US" sz="3245" spc="-191" dirty="0">
              <a:solidFill>
                <a:schemeClr val="bg1"/>
              </a:solidFill>
              <a:latin typeface="Montserrat Extra-Bold Italics"/>
            </a:endParaRPr>
          </a:p>
          <a:p>
            <a:pPr>
              <a:lnSpc>
                <a:spcPts val="3180"/>
              </a:lnSpc>
            </a:pPr>
            <a:endParaRPr lang="en-US" sz="3245" spc="-191" dirty="0">
              <a:solidFill>
                <a:srgbClr val="263F6B"/>
              </a:solidFill>
              <a:latin typeface="Montserrat Extra-Bold Italics"/>
            </a:endParaRPr>
          </a:p>
          <a:p>
            <a:pPr>
              <a:lnSpc>
                <a:spcPts val="3011"/>
              </a:lnSpc>
            </a:pPr>
            <a:endParaRPr lang="en-US" sz="3245" spc="-191" dirty="0">
              <a:solidFill>
                <a:srgbClr val="263F6B"/>
              </a:solidFill>
              <a:latin typeface="Montserrat Extra-Bold Itali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3956957"/>
            <a:ext cx="3910561" cy="1505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69"/>
              </a:lnSpc>
            </a:pPr>
            <a:r>
              <a:rPr lang="en-US" sz="2928" spc="-172">
                <a:solidFill>
                  <a:srgbClr val="263F6B"/>
                </a:solidFill>
                <a:latin typeface="Montserrat Semi-Bold Bold Italics"/>
              </a:rPr>
              <a:t>МФП: «Социально-креативная среда Краснообска»</a:t>
            </a:r>
          </a:p>
          <a:p>
            <a:pPr>
              <a:lnSpc>
                <a:spcPts val="3207"/>
              </a:lnSpc>
            </a:pPr>
            <a:endParaRPr lang="en-US" sz="2928" spc="-172">
              <a:solidFill>
                <a:srgbClr val="263F6B"/>
              </a:solidFill>
              <a:latin typeface="Montserrat Semi-Bold Bold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5203094"/>
            <a:ext cx="4320320" cy="268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81"/>
              </a:lnSpc>
            </a:pPr>
            <a:r>
              <a:rPr lang="en-US" sz="2016" spc="-118">
                <a:solidFill>
                  <a:srgbClr val="263F6B"/>
                </a:solidFill>
                <a:latin typeface="Montserrat Semi-Bold"/>
              </a:rPr>
              <a:t>Цель: Привлечение, удержание и развитие человеческого капитала, необходимого для поддержания конкурентоспособности поселка во всех сферах деятельности</a:t>
            </a:r>
          </a:p>
          <a:p>
            <a:pPr>
              <a:lnSpc>
                <a:spcPts val="2681"/>
              </a:lnSpc>
            </a:pPr>
            <a:endParaRPr lang="en-US" sz="2016" spc="-118">
              <a:solidFill>
                <a:srgbClr val="263F6B"/>
              </a:solidFill>
              <a:latin typeface="Montserrat Semi-Bold"/>
            </a:endParaRPr>
          </a:p>
          <a:p>
            <a:pPr>
              <a:lnSpc>
                <a:spcPts val="2955"/>
              </a:lnSpc>
            </a:pPr>
            <a:endParaRPr lang="en-US" sz="2016" spc="-118">
              <a:solidFill>
                <a:srgbClr val="263F6B"/>
              </a:solidFill>
              <a:latin typeface="Montserrat Semi-Bold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053245" y="5118044"/>
            <a:ext cx="25783492" cy="9586163"/>
          </a:xfrm>
          <a:prstGeom prst="rect">
            <a:avLst/>
          </a:prstGeom>
          <a:solidFill>
            <a:srgbClr val="A6A6A6">
              <a:alpha val="4706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-268392" y="9911126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4" name="AutoShape 4"/>
          <p:cNvSpPr/>
          <p:nvPr/>
        </p:nvSpPr>
        <p:spPr>
          <a:xfrm>
            <a:off x="69574" y="-79740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5" name="Freeform 5"/>
          <p:cNvSpPr/>
          <p:nvPr/>
        </p:nvSpPr>
        <p:spPr>
          <a:xfrm>
            <a:off x="4692746" y="1604834"/>
            <a:ext cx="13595254" cy="7848601"/>
          </a:xfrm>
          <a:custGeom>
            <a:avLst/>
            <a:gdLst/>
            <a:ahLst/>
            <a:cxnLst/>
            <a:rect l="l" t="t" r="r" b="b"/>
            <a:pathLst>
              <a:path w="12344069" h="6439678">
                <a:moveTo>
                  <a:pt x="0" y="0"/>
                </a:moveTo>
                <a:lnTo>
                  <a:pt x="12344069" y="0"/>
                </a:lnTo>
                <a:lnTo>
                  <a:pt x="12344069" y="6439678"/>
                </a:lnTo>
                <a:lnTo>
                  <a:pt x="0" y="64396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62856" y="107106"/>
            <a:ext cx="17221200" cy="15583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74"/>
              </a:lnSpc>
            </a:pPr>
            <a:r>
              <a:rPr lang="en-US" sz="2728" u="sng" spc="-160" dirty="0">
                <a:solidFill>
                  <a:schemeClr val="bg1"/>
                </a:solidFill>
                <a:latin typeface="Montserrat Extra-Bold Italics"/>
              </a:rPr>
              <a:t>Приоритетное </a:t>
            </a:r>
            <a:r>
              <a:rPr lang="en-US" sz="2728" u="sng" spc="-160" dirty="0" err="1">
                <a:solidFill>
                  <a:schemeClr val="bg1"/>
                </a:solidFill>
                <a:latin typeface="Montserrat Extra-Bold Italics"/>
              </a:rPr>
              <a:t>направление</a:t>
            </a:r>
            <a:r>
              <a:rPr lang="en-US" sz="2728" u="sng" spc="-160" dirty="0">
                <a:solidFill>
                  <a:schemeClr val="bg1"/>
                </a:solidFill>
                <a:latin typeface="Montserrat Extra-Bold Italics"/>
              </a:rPr>
              <a:t> </a:t>
            </a:r>
          </a:p>
          <a:p>
            <a:pPr>
              <a:lnSpc>
                <a:spcPts val="3180"/>
              </a:lnSpc>
            </a:pP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Развитие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муниципального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управления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,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институциональной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среды</a:t>
            </a:r>
            <a:endParaRPr lang="en-US" sz="3245" spc="-191" dirty="0">
              <a:solidFill>
                <a:schemeClr val="bg1"/>
              </a:solidFill>
              <a:latin typeface="Montserrat Extra-Bold Italics"/>
            </a:endParaRPr>
          </a:p>
          <a:p>
            <a:pPr>
              <a:lnSpc>
                <a:spcPts val="3180"/>
              </a:lnSpc>
            </a:pPr>
            <a:endParaRPr lang="en-US" sz="3245" spc="-191" dirty="0">
              <a:solidFill>
                <a:srgbClr val="263F6B"/>
              </a:solidFill>
              <a:latin typeface="Montserrat Extra-Bold Italics"/>
            </a:endParaRPr>
          </a:p>
          <a:p>
            <a:pPr>
              <a:lnSpc>
                <a:spcPts val="3011"/>
              </a:lnSpc>
            </a:pPr>
            <a:endParaRPr lang="en-US" sz="3245" spc="-191" dirty="0">
              <a:solidFill>
                <a:srgbClr val="263F6B"/>
              </a:solidFill>
              <a:latin typeface="Montserrat Extra-Bold Itali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3944" y="1491567"/>
            <a:ext cx="3910561" cy="1143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69"/>
              </a:lnSpc>
            </a:pPr>
            <a:r>
              <a:rPr lang="en-US" sz="2928" spc="-172" dirty="0">
                <a:solidFill>
                  <a:srgbClr val="263F6B"/>
                </a:solidFill>
                <a:latin typeface="Montserrat Semi-Bold Bold Italics"/>
              </a:rPr>
              <a:t>МФП «</a:t>
            </a:r>
            <a:r>
              <a:rPr lang="en-US" sz="2928" spc="-172" dirty="0" err="1">
                <a:solidFill>
                  <a:srgbClr val="263F6B"/>
                </a:solidFill>
                <a:latin typeface="Montserrat Semi-Bold Bold Italics"/>
              </a:rPr>
              <a:t>Открытый</a:t>
            </a:r>
            <a:r>
              <a:rPr lang="en-US" sz="2928" spc="-172" dirty="0">
                <a:solidFill>
                  <a:srgbClr val="263F6B"/>
                </a:solidFill>
                <a:latin typeface="Montserrat Semi-Bold Bold Italics"/>
              </a:rPr>
              <a:t> Краснообск»</a:t>
            </a:r>
          </a:p>
          <a:p>
            <a:pPr>
              <a:lnSpc>
                <a:spcPts val="3207"/>
              </a:lnSpc>
            </a:pPr>
            <a:endParaRPr lang="en-US" sz="2928" spc="-172" dirty="0">
              <a:solidFill>
                <a:srgbClr val="263F6B"/>
              </a:solidFill>
              <a:latin typeface="Montserrat Semi-Bold Bold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0066" y="2673514"/>
            <a:ext cx="3502398" cy="268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81"/>
              </a:lnSpc>
            </a:pPr>
            <a:r>
              <a:rPr lang="en-US" sz="2016" spc="-118" dirty="0" err="1">
                <a:solidFill>
                  <a:srgbClr val="263F6B"/>
                </a:solidFill>
                <a:latin typeface="Montserrat Semi-Bold"/>
              </a:rPr>
              <a:t>Цель</a:t>
            </a:r>
            <a:r>
              <a:rPr lang="en-US" sz="2016" spc="-118" dirty="0">
                <a:solidFill>
                  <a:srgbClr val="263F6B"/>
                </a:solidFill>
                <a:latin typeface="Montserrat Semi-Bold"/>
              </a:rPr>
              <a:t>: </a:t>
            </a:r>
            <a:r>
              <a:rPr lang="en-US" sz="2016" spc="-118" dirty="0" err="1">
                <a:solidFill>
                  <a:srgbClr val="263F6B"/>
                </a:solidFill>
                <a:latin typeface="Montserrat Semi-Bold"/>
              </a:rPr>
              <a:t>формирование</a:t>
            </a:r>
            <a:r>
              <a:rPr lang="en-US" sz="2016" spc="-11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016" spc="-118" dirty="0" err="1">
                <a:solidFill>
                  <a:srgbClr val="263F6B"/>
                </a:solidFill>
                <a:latin typeface="Montserrat Semi-Bold"/>
              </a:rPr>
              <a:t>системы</a:t>
            </a:r>
            <a:r>
              <a:rPr lang="en-US" sz="2016" spc="-11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016" spc="-118" dirty="0" err="1">
                <a:solidFill>
                  <a:srgbClr val="263F6B"/>
                </a:solidFill>
                <a:latin typeface="Montserrat Semi-Bold"/>
              </a:rPr>
              <a:t>муниципального</a:t>
            </a:r>
            <a:r>
              <a:rPr lang="en-US" sz="2016" spc="-11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016" spc="-118" dirty="0" err="1">
                <a:solidFill>
                  <a:srgbClr val="263F6B"/>
                </a:solidFill>
                <a:latin typeface="Montserrat Semi-Bold"/>
              </a:rPr>
              <a:t>управления</a:t>
            </a:r>
            <a:r>
              <a:rPr lang="en-US" sz="2016" spc="-118" dirty="0">
                <a:solidFill>
                  <a:srgbClr val="263F6B"/>
                </a:solidFill>
                <a:latin typeface="Montserrat Semi-Bold"/>
              </a:rPr>
              <a:t>, </a:t>
            </a:r>
            <a:r>
              <a:rPr lang="en-US" sz="2016" spc="-118" dirty="0" err="1">
                <a:solidFill>
                  <a:srgbClr val="263F6B"/>
                </a:solidFill>
                <a:latin typeface="Montserrat Semi-Bold"/>
              </a:rPr>
              <a:t>ориентированной</a:t>
            </a:r>
            <a:r>
              <a:rPr lang="en-US" sz="2016" spc="-11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016" spc="-118" dirty="0" err="1">
                <a:solidFill>
                  <a:srgbClr val="263F6B"/>
                </a:solidFill>
                <a:latin typeface="Montserrat Semi-Bold"/>
              </a:rPr>
              <a:t>на</a:t>
            </a:r>
            <a:r>
              <a:rPr lang="en-US" sz="2016" spc="-11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016" spc="-118" dirty="0" err="1">
                <a:solidFill>
                  <a:srgbClr val="263F6B"/>
                </a:solidFill>
                <a:latin typeface="Montserrat Semi-Bold"/>
              </a:rPr>
              <a:t>главную</a:t>
            </a:r>
            <a:r>
              <a:rPr lang="en-US" sz="2016" spc="-11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016" spc="-118" dirty="0" err="1">
                <a:solidFill>
                  <a:srgbClr val="263F6B"/>
                </a:solidFill>
                <a:latin typeface="Montserrat Semi-Bold"/>
              </a:rPr>
              <a:t>цель</a:t>
            </a:r>
            <a:r>
              <a:rPr lang="en-US" sz="2016" spc="-11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016" spc="-118" dirty="0" err="1">
                <a:solidFill>
                  <a:srgbClr val="263F6B"/>
                </a:solidFill>
                <a:latin typeface="Montserrat Semi-Bold"/>
              </a:rPr>
              <a:t>стратегического</a:t>
            </a:r>
            <a:r>
              <a:rPr lang="en-US" sz="2016" spc="-11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016" spc="-118" dirty="0" err="1">
                <a:solidFill>
                  <a:srgbClr val="263F6B"/>
                </a:solidFill>
                <a:latin typeface="Montserrat Semi-Bold"/>
              </a:rPr>
              <a:t>развития</a:t>
            </a:r>
            <a:endParaRPr lang="en-US" sz="2016" spc="-118" dirty="0">
              <a:solidFill>
                <a:srgbClr val="263F6B"/>
              </a:solidFill>
              <a:latin typeface="Montserrat Semi-Bold"/>
            </a:endParaRPr>
          </a:p>
          <a:p>
            <a:pPr>
              <a:lnSpc>
                <a:spcPts val="2681"/>
              </a:lnSpc>
            </a:pPr>
            <a:endParaRPr lang="en-US" sz="2016" spc="-118" dirty="0">
              <a:solidFill>
                <a:srgbClr val="263F6B"/>
              </a:solidFill>
              <a:latin typeface="Montserrat Semi-Bold"/>
            </a:endParaRPr>
          </a:p>
          <a:p>
            <a:pPr>
              <a:lnSpc>
                <a:spcPts val="2955"/>
              </a:lnSpc>
            </a:pPr>
            <a:endParaRPr lang="en-US" sz="2016" spc="-118" dirty="0">
              <a:solidFill>
                <a:srgbClr val="263F6B"/>
              </a:solidFill>
              <a:latin typeface="Montserrat Semi-Bold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A6A6A6">
              <a:alpha val="4706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-268392" y="9911126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4" name="AutoShape 4"/>
          <p:cNvSpPr/>
          <p:nvPr/>
        </p:nvSpPr>
        <p:spPr>
          <a:xfrm>
            <a:off x="0" y="0"/>
            <a:ext cx="19026929" cy="1351653"/>
          </a:xfrm>
          <a:prstGeom prst="rect">
            <a:avLst/>
          </a:prstGeom>
          <a:solidFill>
            <a:srgbClr val="213559"/>
          </a:solidFill>
        </p:spPr>
        <p:txBody>
          <a:bodyPr/>
          <a:lstStyle/>
          <a:p>
            <a:pPr>
              <a:lnSpc>
                <a:spcPts val="2674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u="sng" spc="-160" dirty="0">
                <a:solidFill>
                  <a:schemeClr val="bg1"/>
                </a:solidFill>
                <a:latin typeface="Montserrat Extra-Bold Italics"/>
              </a:rPr>
              <a:t>Приоритетное </a:t>
            </a:r>
            <a:r>
              <a:rPr lang="en-US" sz="3200" u="sng" spc="-160" dirty="0" err="1">
                <a:solidFill>
                  <a:schemeClr val="bg1"/>
                </a:solidFill>
                <a:latin typeface="Montserrat Extra-Bold Italics"/>
              </a:rPr>
              <a:t>направление</a:t>
            </a:r>
            <a:r>
              <a:rPr lang="en-US" sz="3200" u="sng" spc="-160" dirty="0">
                <a:solidFill>
                  <a:schemeClr val="bg1"/>
                </a:solidFill>
                <a:latin typeface="Montserrat Extra-Bold Italics"/>
              </a:rPr>
              <a:t> </a:t>
            </a:r>
          </a:p>
          <a:p>
            <a:pPr>
              <a:lnSpc>
                <a:spcPts val="31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spc="-191" dirty="0" err="1">
                <a:solidFill>
                  <a:schemeClr val="bg1"/>
                </a:solidFill>
                <a:latin typeface="Montserrat Extra-Bold Italics"/>
              </a:rPr>
              <a:t>Развитие</a:t>
            </a:r>
            <a:r>
              <a:rPr lang="en-US" sz="3200" spc="-191" dirty="0">
                <a:solidFill>
                  <a:schemeClr val="bg1"/>
                </a:solidFill>
                <a:latin typeface="Montserrat Extra-Bold Italics"/>
              </a:rPr>
              <a:t> </a:t>
            </a:r>
            <a:r>
              <a:rPr lang="en-US" sz="3200" spc="-191" dirty="0" err="1">
                <a:solidFill>
                  <a:schemeClr val="bg1"/>
                </a:solidFill>
                <a:latin typeface="Montserrat Extra-Bold Italics"/>
              </a:rPr>
              <a:t>муниципального</a:t>
            </a:r>
            <a:r>
              <a:rPr lang="en-US" sz="3200" spc="-191" dirty="0">
                <a:solidFill>
                  <a:schemeClr val="bg1"/>
                </a:solidFill>
                <a:latin typeface="Montserrat Extra-Bold Italics"/>
              </a:rPr>
              <a:t> </a:t>
            </a:r>
            <a:r>
              <a:rPr lang="en-US" sz="3200" spc="-191" dirty="0" err="1">
                <a:solidFill>
                  <a:schemeClr val="bg1"/>
                </a:solidFill>
                <a:latin typeface="Montserrat Extra-Bold Italics"/>
              </a:rPr>
              <a:t>управления</a:t>
            </a:r>
            <a:r>
              <a:rPr lang="en-US" sz="3200" spc="-191" dirty="0">
                <a:solidFill>
                  <a:schemeClr val="bg1"/>
                </a:solidFill>
                <a:latin typeface="Montserrat Extra-Bold Italics"/>
              </a:rPr>
              <a:t>, </a:t>
            </a:r>
            <a:r>
              <a:rPr lang="en-US" sz="3200" spc="-191" dirty="0" err="1">
                <a:solidFill>
                  <a:schemeClr val="bg1"/>
                </a:solidFill>
                <a:latin typeface="Montserrat Extra-Bold Italics"/>
              </a:rPr>
              <a:t>институциональной</a:t>
            </a:r>
            <a:r>
              <a:rPr lang="en-US" sz="3200" spc="-191" dirty="0">
                <a:solidFill>
                  <a:schemeClr val="bg1"/>
                </a:solidFill>
                <a:latin typeface="Montserrat Extra-Bold Italics"/>
              </a:rPr>
              <a:t> </a:t>
            </a:r>
            <a:r>
              <a:rPr lang="en-US" sz="3200" spc="-191" dirty="0" err="1">
                <a:solidFill>
                  <a:schemeClr val="bg1"/>
                </a:solidFill>
                <a:latin typeface="Montserrat Extra-Bold Italics"/>
              </a:rPr>
              <a:t>среды</a:t>
            </a:r>
            <a:endParaRPr lang="en-US" sz="3200" spc="-191" dirty="0">
              <a:solidFill>
                <a:schemeClr val="bg1"/>
              </a:solidFill>
              <a:latin typeface="Montserrat Extra-Bold Italics"/>
            </a:endParaRPr>
          </a:p>
          <a:p>
            <a:endParaRPr lang="ru-RU" dirty="0"/>
          </a:p>
        </p:txBody>
      </p:sp>
      <p:sp>
        <p:nvSpPr>
          <p:cNvPr id="5" name="Freeform 5"/>
          <p:cNvSpPr/>
          <p:nvPr/>
        </p:nvSpPr>
        <p:spPr>
          <a:xfrm>
            <a:off x="3249725" y="2904138"/>
            <a:ext cx="14489847" cy="6908799"/>
          </a:xfrm>
          <a:custGeom>
            <a:avLst/>
            <a:gdLst/>
            <a:ahLst/>
            <a:cxnLst/>
            <a:rect l="l" t="t" r="r" b="b"/>
            <a:pathLst>
              <a:path w="12462751" h="5289656">
                <a:moveTo>
                  <a:pt x="0" y="0"/>
                </a:moveTo>
                <a:lnTo>
                  <a:pt x="12462751" y="0"/>
                </a:lnTo>
                <a:lnTo>
                  <a:pt x="12462751" y="5289656"/>
                </a:lnTo>
                <a:lnTo>
                  <a:pt x="0" y="52896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724090" y="1236685"/>
            <a:ext cx="12839819" cy="1212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0"/>
              </a:lnSpc>
            </a:pPr>
            <a:endParaRPr lang="en-US" sz="3245" spc="-191" dirty="0">
              <a:solidFill>
                <a:srgbClr val="263F6B"/>
              </a:solidFill>
              <a:latin typeface="Montserrat Extra-Bold Italics"/>
            </a:endParaRPr>
          </a:p>
          <a:p>
            <a:pPr algn="ctr">
              <a:lnSpc>
                <a:spcPts val="3180"/>
              </a:lnSpc>
            </a:pPr>
            <a:endParaRPr lang="en-US" sz="3245" spc="-191" dirty="0">
              <a:solidFill>
                <a:srgbClr val="263F6B"/>
              </a:solidFill>
              <a:latin typeface="Montserrat Extra-Bold Italics"/>
            </a:endParaRPr>
          </a:p>
          <a:p>
            <a:pPr algn="ctr">
              <a:lnSpc>
                <a:spcPts val="3011"/>
              </a:lnSpc>
            </a:pPr>
            <a:endParaRPr lang="en-US" sz="3245" spc="-191" dirty="0">
              <a:solidFill>
                <a:srgbClr val="263F6B"/>
              </a:solidFill>
              <a:latin typeface="Montserrat Extra-Bold Itali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72145" y="1621919"/>
            <a:ext cx="3910561" cy="1143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69"/>
              </a:lnSpc>
            </a:pPr>
            <a:r>
              <a:rPr lang="en-US" sz="2928" spc="-172" dirty="0">
                <a:solidFill>
                  <a:srgbClr val="263F6B"/>
                </a:solidFill>
                <a:latin typeface="Montserrat Semi-Bold Bold Italics"/>
              </a:rPr>
              <a:t>МФП «</a:t>
            </a:r>
            <a:r>
              <a:rPr lang="en-US" sz="2928" spc="-172" dirty="0" err="1">
                <a:solidFill>
                  <a:srgbClr val="263F6B"/>
                </a:solidFill>
                <a:latin typeface="Montserrat Semi-Bold Bold Italics"/>
              </a:rPr>
              <a:t>Открытый</a:t>
            </a:r>
            <a:r>
              <a:rPr lang="en-US" sz="2928" spc="-172" dirty="0">
                <a:solidFill>
                  <a:srgbClr val="263F6B"/>
                </a:solidFill>
                <a:latin typeface="Montserrat Semi-Bold Bold Italics"/>
              </a:rPr>
              <a:t> Краснообск»</a:t>
            </a:r>
          </a:p>
          <a:p>
            <a:pPr>
              <a:lnSpc>
                <a:spcPts val="3207"/>
              </a:lnSpc>
            </a:pPr>
            <a:endParaRPr lang="en-US" sz="2928" spc="-172" dirty="0">
              <a:solidFill>
                <a:srgbClr val="263F6B"/>
              </a:solidFill>
              <a:latin typeface="Montserrat Semi-Bold Bold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495800" y="1697537"/>
            <a:ext cx="12538702" cy="16989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81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pc="-118" dirty="0" err="1">
                <a:solidFill>
                  <a:srgbClr val="263F6B"/>
                </a:solidFill>
                <a:latin typeface="Montserrat Semi-Bold"/>
              </a:rPr>
              <a:t>Цель</a:t>
            </a:r>
            <a:r>
              <a:rPr lang="en-US" sz="2400" spc="-118" dirty="0">
                <a:solidFill>
                  <a:srgbClr val="263F6B"/>
                </a:solidFill>
                <a:latin typeface="Montserrat Semi-Bold"/>
              </a:rPr>
              <a:t>: </a:t>
            </a:r>
            <a:r>
              <a:rPr lang="ru-RU" sz="2400" spc="-11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400" spc="-118" dirty="0" err="1">
                <a:solidFill>
                  <a:srgbClr val="263F6B"/>
                </a:solidFill>
                <a:latin typeface="Montserrat Semi-Bold"/>
              </a:rPr>
              <a:t>формирование</a:t>
            </a:r>
            <a:r>
              <a:rPr lang="en-US" sz="2400" spc="-11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400" spc="-118" dirty="0" err="1">
                <a:solidFill>
                  <a:srgbClr val="263F6B"/>
                </a:solidFill>
                <a:latin typeface="Montserrat Semi-Bold"/>
              </a:rPr>
              <a:t>системы</a:t>
            </a:r>
            <a:r>
              <a:rPr lang="en-US" sz="2400" spc="-11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400" spc="-118" dirty="0" err="1">
                <a:solidFill>
                  <a:srgbClr val="263F6B"/>
                </a:solidFill>
                <a:latin typeface="Montserrat Semi-Bold"/>
              </a:rPr>
              <a:t>муниципального</a:t>
            </a:r>
            <a:r>
              <a:rPr lang="en-US" sz="2400" spc="-11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400" spc="-118" dirty="0" err="1">
                <a:solidFill>
                  <a:srgbClr val="263F6B"/>
                </a:solidFill>
                <a:latin typeface="Montserrat Semi-Bold"/>
              </a:rPr>
              <a:t>управления</a:t>
            </a:r>
            <a:r>
              <a:rPr lang="en-US" sz="2400" spc="-118" dirty="0">
                <a:solidFill>
                  <a:srgbClr val="263F6B"/>
                </a:solidFill>
                <a:latin typeface="Montserrat Semi-Bold"/>
              </a:rPr>
              <a:t>, </a:t>
            </a:r>
            <a:r>
              <a:rPr lang="en-US" sz="2400" spc="-118" dirty="0" err="1">
                <a:solidFill>
                  <a:srgbClr val="263F6B"/>
                </a:solidFill>
                <a:latin typeface="Montserrat Semi-Bold"/>
              </a:rPr>
              <a:t>ориентированной</a:t>
            </a:r>
            <a:r>
              <a:rPr lang="en-US" sz="2400" spc="-11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400" spc="-118" dirty="0" err="1">
                <a:solidFill>
                  <a:srgbClr val="263F6B"/>
                </a:solidFill>
                <a:latin typeface="Montserrat Semi-Bold"/>
              </a:rPr>
              <a:t>на</a:t>
            </a:r>
            <a:r>
              <a:rPr lang="en-US" sz="2400" spc="-11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400" spc="-118" dirty="0" err="1">
                <a:solidFill>
                  <a:srgbClr val="263F6B"/>
                </a:solidFill>
                <a:latin typeface="Montserrat Semi-Bold"/>
              </a:rPr>
              <a:t>главную</a:t>
            </a:r>
            <a:r>
              <a:rPr lang="en-US" sz="2400" spc="-11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400" spc="-118" dirty="0" err="1">
                <a:solidFill>
                  <a:srgbClr val="263F6B"/>
                </a:solidFill>
                <a:latin typeface="Montserrat Semi-Bold"/>
              </a:rPr>
              <a:t>цель</a:t>
            </a:r>
            <a:r>
              <a:rPr lang="en-US" sz="2400" spc="-11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400" spc="-118" dirty="0" err="1">
                <a:solidFill>
                  <a:srgbClr val="263F6B"/>
                </a:solidFill>
                <a:latin typeface="Montserrat Semi-Bold"/>
              </a:rPr>
              <a:t>стратегического</a:t>
            </a:r>
            <a:r>
              <a:rPr lang="en-US" sz="2400" spc="-118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400" spc="-118" dirty="0" err="1">
                <a:solidFill>
                  <a:srgbClr val="263F6B"/>
                </a:solidFill>
                <a:latin typeface="Montserrat Semi-Bold"/>
              </a:rPr>
              <a:t>развития</a:t>
            </a:r>
            <a:endParaRPr lang="en-US" sz="2400" spc="-118" dirty="0">
              <a:solidFill>
                <a:srgbClr val="263F6B"/>
              </a:solidFill>
              <a:latin typeface="Montserrat Semi-Bold"/>
            </a:endParaRPr>
          </a:p>
          <a:p>
            <a:pPr>
              <a:lnSpc>
                <a:spcPts val="2681"/>
              </a:lnSpc>
              <a:spcBef>
                <a:spcPts val="600"/>
              </a:spcBef>
              <a:spcAft>
                <a:spcPts val="600"/>
              </a:spcAft>
            </a:pPr>
            <a:endParaRPr lang="en-US" sz="2016" spc="-118" dirty="0">
              <a:solidFill>
                <a:srgbClr val="263F6B"/>
              </a:solidFill>
              <a:latin typeface="Montserrat Semi-Bold"/>
            </a:endParaRPr>
          </a:p>
          <a:p>
            <a:pPr>
              <a:lnSpc>
                <a:spcPts val="2955"/>
              </a:lnSpc>
              <a:spcBef>
                <a:spcPts val="600"/>
              </a:spcBef>
              <a:spcAft>
                <a:spcPts val="600"/>
              </a:spcAft>
            </a:pPr>
            <a:endParaRPr lang="en-US" sz="2016" spc="-118" dirty="0">
              <a:solidFill>
                <a:srgbClr val="263F6B"/>
              </a:solidFill>
              <a:latin typeface="Montserrat Semi-Bold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A6A6A6">
              <a:alpha val="4706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-268392" y="9911126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4" name="AutoShape 4"/>
          <p:cNvSpPr/>
          <p:nvPr/>
        </p:nvSpPr>
        <p:spPr>
          <a:xfrm>
            <a:off x="29817" y="0"/>
            <a:ext cx="19026929" cy="1928520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6" name="TextBox 6"/>
          <p:cNvSpPr txBox="1"/>
          <p:nvPr/>
        </p:nvSpPr>
        <p:spPr>
          <a:xfrm>
            <a:off x="533400" y="40476"/>
            <a:ext cx="16055561" cy="3199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74"/>
              </a:lnSpc>
            </a:pPr>
            <a:r>
              <a:rPr lang="en-US" sz="2728" u="sng" spc="-160" dirty="0">
                <a:solidFill>
                  <a:schemeClr val="bg1"/>
                </a:solidFill>
                <a:latin typeface="Montserrat Extra-Bold Italics"/>
              </a:rPr>
              <a:t>Приоритетное </a:t>
            </a:r>
            <a:r>
              <a:rPr lang="en-US" sz="2728" u="sng" spc="-160" dirty="0" err="1">
                <a:solidFill>
                  <a:schemeClr val="bg1"/>
                </a:solidFill>
                <a:latin typeface="Montserrat Extra-Bold Italics"/>
              </a:rPr>
              <a:t>направление</a:t>
            </a:r>
            <a:r>
              <a:rPr lang="en-US" sz="2728" u="sng" spc="-160" dirty="0">
                <a:solidFill>
                  <a:schemeClr val="bg1"/>
                </a:solidFill>
                <a:latin typeface="Montserrat Extra-Bold Italics"/>
              </a:rPr>
              <a:t> </a:t>
            </a:r>
          </a:p>
          <a:p>
            <a:pPr>
              <a:lnSpc>
                <a:spcPts val="3180"/>
              </a:lnSpc>
            </a:pP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Человек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 и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его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здоровье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: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социальный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комплекс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,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услуги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торговли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 и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потребительской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сферы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;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комфортное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 «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зеленое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»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пространство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 и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здоровая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 «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умная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»,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творческая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городская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среда</a:t>
            </a:r>
            <a:endParaRPr lang="en-US" sz="3245" spc="-191" dirty="0">
              <a:solidFill>
                <a:schemeClr val="bg1"/>
              </a:solidFill>
              <a:latin typeface="Montserrat Extra-Bold Italics"/>
            </a:endParaRPr>
          </a:p>
          <a:p>
            <a:pPr algn="ctr">
              <a:lnSpc>
                <a:spcPts val="3180"/>
              </a:lnSpc>
            </a:pPr>
            <a:endParaRPr lang="en-US" sz="3245" spc="-191" dirty="0">
              <a:solidFill>
                <a:srgbClr val="263F6B"/>
              </a:solidFill>
              <a:latin typeface="Montserrat Extra-Bold Italics"/>
            </a:endParaRPr>
          </a:p>
          <a:p>
            <a:pPr algn="ctr">
              <a:lnSpc>
                <a:spcPts val="3180"/>
              </a:lnSpc>
            </a:pPr>
            <a:endParaRPr lang="en-US" sz="3245" spc="-191" dirty="0">
              <a:solidFill>
                <a:srgbClr val="263F6B"/>
              </a:solidFill>
              <a:latin typeface="Montserrat Extra-Bold Italics"/>
            </a:endParaRPr>
          </a:p>
          <a:p>
            <a:pPr algn="ctr">
              <a:lnSpc>
                <a:spcPts val="3180"/>
              </a:lnSpc>
            </a:pPr>
            <a:endParaRPr lang="en-US" sz="3245" spc="-191" dirty="0">
              <a:solidFill>
                <a:srgbClr val="263F6B"/>
              </a:solidFill>
              <a:latin typeface="Montserrat Extra-Bold Italics"/>
            </a:endParaRPr>
          </a:p>
          <a:p>
            <a:pPr algn="ctr">
              <a:lnSpc>
                <a:spcPts val="3011"/>
              </a:lnSpc>
            </a:pPr>
            <a:endParaRPr lang="en-US" sz="3245" spc="-191" dirty="0">
              <a:solidFill>
                <a:srgbClr val="263F6B"/>
              </a:solidFill>
              <a:latin typeface="Montserrat Extra-Bold Itali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49416" y="2421781"/>
            <a:ext cx="7332979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70"/>
              </a:lnSpc>
            </a:pPr>
            <a:r>
              <a:rPr lang="ru-RU" sz="3541" spc="-208" dirty="0">
                <a:solidFill>
                  <a:srgbClr val="263F6B"/>
                </a:solidFill>
                <a:latin typeface="Montserrat Semi-Bold Bold Italics"/>
              </a:rPr>
              <a:t>М</a:t>
            </a:r>
            <a:r>
              <a:rPr lang="en-US" sz="3541" spc="-208" dirty="0">
                <a:solidFill>
                  <a:srgbClr val="263F6B"/>
                </a:solidFill>
                <a:latin typeface="Montserrat Semi-Bold Bold Italics"/>
              </a:rPr>
              <a:t>МФП «</a:t>
            </a:r>
            <a:r>
              <a:rPr lang="ru-RU" sz="3541" spc="-208" dirty="0">
                <a:solidFill>
                  <a:srgbClr val="263F6B"/>
                </a:solidFill>
                <a:latin typeface="Montserrat Semi-Bold Bold Italics"/>
              </a:rPr>
              <a:t>Станция юных натуралистов (</a:t>
            </a:r>
            <a:r>
              <a:rPr lang="ru-RU" sz="3541" spc="-208" dirty="0" err="1">
                <a:solidFill>
                  <a:srgbClr val="00B0F0"/>
                </a:solidFill>
                <a:latin typeface="Montserrat Semi-Bold Bold Italics"/>
              </a:rPr>
              <a:t>агрокванториум</a:t>
            </a:r>
            <a:r>
              <a:rPr lang="ru-RU" sz="3541" spc="-208" dirty="0">
                <a:solidFill>
                  <a:srgbClr val="00B0F0"/>
                </a:solidFill>
                <a:latin typeface="Montserrat Semi-Bold Bold Italics"/>
              </a:rPr>
              <a:t>)</a:t>
            </a:r>
            <a:r>
              <a:rPr lang="en-US" sz="3541" spc="-208" dirty="0">
                <a:solidFill>
                  <a:srgbClr val="263F6B"/>
                </a:solidFill>
                <a:latin typeface="Montserrat Semi-Bold Bold Italics"/>
              </a:rPr>
              <a:t>»</a:t>
            </a:r>
          </a:p>
          <a:p>
            <a:pPr algn="ctr">
              <a:lnSpc>
                <a:spcPts val="3879"/>
              </a:lnSpc>
            </a:pPr>
            <a:endParaRPr lang="en-US" sz="3541" spc="-208" dirty="0">
              <a:solidFill>
                <a:srgbClr val="263F6B"/>
              </a:solidFill>
              <a:latin typeface="Montserrat Semi-Bold Bold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23791" y="2403008"/>
            <a:ext cx="8546984" cy="3706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28"/>
              </a:lnSpc>
            </a:pPr>
            <a:r>
              <a:rPr lang="ru-RU" sz="2427" spc="-143" dirty="0">
                <a:solidFill>
                  <a:srgbClr val="263F6B"/>
                </a:solidFill>
                <a:latin typeface="Montserrat Semi-Bold"/>
              </a:rPr>
              <a:t>ЦЕЛЬ:  развитие творчества детей и юношества по профилю наукограда на основе интеграции учреждений общего, дополнительного, возможно высшего образования, объединенных программой и проектами по специализации НПК в русле федеральной инициативы «</a:t>
            </a:r>
            <a:r>
              <a:rPr lang="ru-RU" sz="2427" spc="-143" dirty="0" err="1">
                <a:solidFill>
                  <a:srgbClr val="263F6B"/>
                </a:solidFill>
                <a:latin typeface="Montserrat Semi-Bold"/>
              </a:rPr>
              <a:t>Кванториумы</a:t>
            </a:r>
            <a:r>
              <a:rPr lang="ru-RU" sz="2427" spc="-143" dirty="0">
                <a:solidFill>
                  <a:srgbClr val="263F6B"/>
                </a:solidFill>
                <a:latin typeface="Montserrat Semi-Bold"/>
              </a:rPr>
              <a:t>» - детские технопарки.</a:t>
            </a:r>
          </a:p>
          <a:p>
            <a:pPr algn="ctr">
              <a:lnSpc>
                <a:spcPts val="3228"/>
              </a:lnSpc>
            </a:pPr>
            <a:endParaRPr lang="en-US" sz="2427" spc="-143" dirty="0">
              <a:solidFill>
                <a:srgbClr val="263F6B"/>
              </a:solidFill>
              <a:latin typeface="Montserrat Semi-Bold"/>
            </a:endParaRPr>
          </a:p>
          <a:p>
            <a:pPr algn="ctr">
              <a:lnSpc>
                <a:spcPts val="3557"/>
              </a:lnSpc>
            </a:pPr>
            <a:endParaRPr lang="en-US" sz="2427" spc="-143" dirty="0">
              <a:solidFill>
                <a:srgbClr val="263F6B"/>
              </a:solidFill>
              <a:latin typeface="Montserrat Semi-Bold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CC19C7-86E7-41DF-9BF8-4C5B3A845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5425" y="7042366"/>
            <a:ext cx="9212575" cy="210507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D48B584-0742-4CE0-BDE4-82B609CC9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428316"/>
            <a:ext cx="3009900" cy="263842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A6A6A6">
              <a:alpha val="4706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-268392" y="9911126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4" name="AutoShape 4"/>
          <p:cNvSpPr/>
          <p:nvPr/>
        </p:nvSpPr>
        <p:spPr>
          <a:xfrm>
            <a:off x="29817" y="0"/>
            <a:ext cx="19026929" cy="1928520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5" name="Freeform 5"/>
          <p:cNvSpPr/>
          <p:nvPr/>
        </p:nvSpPr>
        <p:spPr>
          <a:xfrm>
            <a:off x="12114182" y="3654936"/>
            <a:ext cx="4795807" cy="3672037"/>
          </a:xfrm>
          <a:custGeom>
            <a:avLst/>
            <a:gdLst/>
            <a:ahLst/>
            <a:cxnLst/>
            <a:rect l="l" t="t" r="r" b="b"/>
            <a:pathLst>
              <a:path w="4795807" h="3672037">
                <a:moveTo>
                  <a:pt x="0" y="0"/>
                </a:moveTo>
                <a:lnTo>
                  <a:pt x="4795807" y="0"/>
                </a:lnTo>
                <a:lnTo>
                  <a:pt x="4795807" y="3672037"/>
                </a:lnTo>
                <a:lnTo>
                  <a:pt x="0" y="3672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33400" y="40476"/>
            <a:ext cx="16055561" cy="3199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74"/>
              </a:lnSpc>
            </a:pPr>
            <a:r>
              <a:rPr lang="en-US" sz="2728" u="sng" spc="-160" dirty="0">
                <a:solidFill>
                  <a:schemeClr val="bg1"/>
                </a:solidFill>
                <a:latin typeface="Montserrat Extra-Bold Italics"/>
              </a:rPr>
              <a:t>Приоритетное </a:t>
            </a:r>
            <a:r>
              <a:rPr lang="en-US" sz="2728" u="sng" spc="-160" dirty="0" err="1">
                <a:solidFill>
                  <a:schemeClr val="bg1"/>
                </a:solidFill>
                <a:latin typeface="Montserrat Extra-Bold Italics"/>
              </a:rPr>
              <a:t>направление</a:t>
            </a:r>
            <a:r>
              <a:rPr lang="en-US" sz="2728" u="sng" spc="-160" dirty="0">
                <a:solidFill>
                  <a:schemeClr val="bg1"/>
                </a:solidFill>
                <a:latin typeface="Montserrat Extra-Bold Italics"/>
              </a:rPr>
              <a:t> </a:t>
            </a:r>
          </a:p>
          <a:p>
            <a:pPr>
              <a:lnSpc>
                <a:spcPts val="3180"/>
              </a:lnSpc>
            </a:pP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Человек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 и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его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здоровье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: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социальный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комплекс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,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услуги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торговли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 и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потребительской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сферы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;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комфортное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 «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зеленое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»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пространство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 и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здоровая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 «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умная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»,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творческая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городская</a:t>
            </a:r>
            <a:r>
              <a:rPr lang="en-US" sz="3245" spc="-191" dirty="0">
                <a:solidFill>
                  <a:schemeClr val="bg1"/>
                </a:solidFill>
                <a:latin typeface="Montserrat Extra-Bold Italics"/>
              </a:rPr>
              <a:t> </a:t>
            </a:r>
            <a:r>
              <a:rPr lang="en-US" sz="3245" spc="-191" dirty="0" err="1">
                <a:solidFill>
                  <a:schemeClr val="bg1"/>
                </a:solidFill>
                <a:latin typeface="Montserrat Extra-Bold Italics"/>
              </a:rPr>
              <a:t>среда</a:t>
            </a:r>
            <a:endParaRPr lang="en-US" sz="3245" spc="-191" dirty="0">
              <a:solidFill>
                <a:schemeClr val="bg1"/>
              </a:solidFill>
              <a:latin typeface="Montserrat Extra-Bold Italics"/>
            </a:endParaRPr>
          </a:p>
          <a:p>
            <a:pPr algn="ctr">
              <a:lnSpc>
                <a:spcPts val="3180"/>
              </a:lnSpc>
            </a:pPr>
            <a:endParaRPr lang="en-US" sz="3245" spc="-191" dirty="0">
              <a:solidFill>
                <a:srgbClr val="263F6B"/>
              </a:solidFill>
              <a:latin typeface="Montserrat Extra-Bold Italics"/>
            </a:endParaRPr>
          </a:p>
          <a:p>
            <a:pPr algn="ctr">
              <a:lnSpc>
                <a:spcPts val="3180"/>
              </a:lnSpc>
            </a:pPr>
            <a:endParaRPr lang="en-US" sz="3245" spc="-191" dirty="0">
              <a:solidFill>
                <a:srgbClr val="263F6B"/>
              </a:solidFill>
              <a:latin typeface="Montserrat Extra-Bold Italics"/>
            </a:endParaRPr>
          </a:p>
          <a:p>
            <a:pPr algn="ctr">
              <a:lnSpc>
                <a:spcPts val="3180"/>
              </a:lnSpc>
            </a:pPr>
            <a:endParaRPr lang="en-US" sz="3245" spc="-191" dirty="0">
              <a:solidFill>
                <a:srgbClr val="263F6B"/>
              </a:solidFill>
              <a:latin typeface="Montserrat Extra-Bold Italics"/>
            </a:endParaRPr>
          </a:p>
          <a:p>
            <a:pPr algn="ctr">
              <a:lnSpc>
                <a:spcPts val="3011"/>
              </a:lnSpc>
            </a:pPr>
            <a:endParaRPr lang="en-US" sz="3245" spc="-191" dirty="0">
              <a:solidFill>
                <a:srgbClr val="263F6B"/>
              </a:solidFill>
              <a:latin typeface="Montserrat Extra-Bold Itali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639821" y="3731136"/>
            <a:ext cx="4729482" cy="1397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0"/>
              </a:lnSpc>
            </a:pPr>
            <a:r>
              <a:rPr lang="ru-RU" sz="3541" spc="-208" dirty="0">
                <a:solidFill>
                  <a:srgbClr val="263F6B"/>
                </a:solidFill>
                <a:latin typeface="Montserrat Semi-Bold Bold Italics"/>
              </a:rPr>
              <a:t>М</a:t>
            </a:r>
            <a:r>
              <a:rPr lang="en-US" sz="3541" spc="-208" dirty="0">
                <a:solidFill>
                  <a:srgbClr val="263F6B"/>
                </a:solidFill>
                <a:latin typeface="Montserrat Semi-Bold Bold Italics"/>
              </a:rPr>
              <a:t>МФП «</a:t>
            </a:r>
            <a:r>
              <a:rPr lang="ru-RU" sz="3541" spc="-208" dirty="0">
                <a:solidFill>
                  <a:srgbClr val="263F6B"/>
                </a:solidFill>
                <a:latin typeface="Montserrat Semi-Bold Bold Italics"/>
              </a:rPr>
              <a:t>Создание парка Сова</a:t>
            </a:r>
            <a:r>
              <a:rPr lang="en-US" sz="3541" spc="-208" dirty="0">
                <a:solidFill>
                  <a:srgbClr val="263F6B"/>
                </a:solidFill>
                <a:latin typeface="Montserrat Semi-Bold Bold Italics"/>
              </a:rPr>
              <a:t>»</a:t>
            </a:r>
          </a:p>
          <a:p>
            <a:pPr algn="ctr">
              <a:lnSpc>
                <a:spcPts val="3879"/>
              </a:lnSpc>
            </a:pPr>
            <a:endParaRPr lang="en-US" sz="3541" spc="-208" dirty="0">
              <a:solidFill>
                <a:srgbClr val="263F6B"/>
              </a:solidFill>
              <a:latin typeface="Montserrat Semi-Bold Bold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03739" y="4813057"/>
            <a:ext cx="9601646" cy="4116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8"/>
              </a:lnSpc>
            </a:pPr>
            <a:r>
              <a:rPr lang="ru-RU" sz="2427" spc="-143" dirty="0">
                <a:solidFill>
                  <a:srgbClr val="263F6B"/>
                </a:solidFill>
                <a:latin typeface="Montserrat Semi-Bold"/>
              </a:rPr>
              <a:t>ЦЕЛЬ:  </a:t>
            </a:r>
          </a:p>
          <a:p>
            <a:pPr algn="ctr">
              <a:lnSpc>
                <a:spcPts val="3228"/>
              </a:lnSpc>
            </a:pPr>
            <a:r>
              <a:rPr lang="en-US" sz="2427" spc="-143" dirty="0" err="1">
                <a:solidFill>
                  <a:srgbClr val="263F6B"/>
                </a:solidFill>
                <a:latin typeface="Montserrat Semi-Bold"/>
              </a:rPr>
              <a:t>Создание</a:t>
            </a:r>
            <a:r>
              <a:rPr lang="en-US" sz="2427" spc="-14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427" spc="-143" dirty="0" err="1">
                <a:solidFill>
                  <a:srgbClr val="263F6B"/>
                </a:solidFill>
                <a:latin typeface="Montserrat Semi-Bold"/>
              </a:rPr>
              <a:t>парка</a:t>
            </a:r>
            <a:r>
              <a:rPr lang="en-US" sz="2427" spc="-14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427" spc="-143" dirty="0" err="1">
                <a:solidFill>
                  <a:srgbClr val="263F6B"/>
                </a:solidFill>
                <a:latin typeface="Montserrat Semi-Bold"/>
              </a:rPr>
              <a:t>культуры</a:t>
            </a:r>
            <a:r>
              <a:rPr lang="en-US" sz="2427" spc="-143" dirty="0">
                <a:solidFill>
                  <a:srgbClr val="263F6B"/>
                </a:solidFill>
                <a:latin typeface="Montserrat Semi-Bold"/>
              </a:rPr>
              <a:t> и </a:t>
            </a:r>
            <a:r>
              <a:rPr lang="en-US" sz="2427" spc="-143" dirty="0" err="1">
                <a:solidFill>
                  <a:srgbClr val="263F6B"/>
                </a:solidFill>
                <a:latin typeface="Montserrat Semi-Bold"/>
              </a:rPr>
              <a:t>отдыха</a:t>
            </a:r>
            <a:r>
              <a:rPr lang="en-US" sz="2427" spc="-14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427" spc="-143" dirty="0" err="1">
                <a:solidFill>
                  <a:srgbClr val="263F6B"/>
                </a:solidFill>
                <a:latin typeface="Montserrat Semi-Bold"/>
              </a:rPr>
              <a:t>на</a:t>
            </a:r>
            <a:r>
              <a:rPr lang="en-US" sz="2427" spc="-14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427" spc="-143" dirty="0" err="1">
                <a:solidFill>
                  <a:srgbClr val="263F6B"/>
                </a:solidFill>
                <a:latin typeface="Montserrat Semi-Bold"/>
              </a:rPr>
              <a:t>земельном</a:t>
            </a:r>
            <a:r>
              <a:rPr lang="en-US" sz="2427" spc="-14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427" spc="-143" dirty="0" err="1">
                <a:solidFill>
                  <a:srgbClr val="263F6B"/>
                </a:solidFill>
                <a:latin typeface="Montserrat Semi-Bold"/>
              </a:rPr>
              <a:t>участке</a:t>
            </a:r>
            <a:r>
              <a:rPr lang="en-US" sz="2427" spc="-143" dirty="0">
                <a:solidFill>
                  <a:srgbClr val="263F6B"/>
                </a:solidFill>
                <a:latin typeface="Montserrat Semi-Bold"/>
              </a:rPr>
              <a:t> с </a:t>
            </a:r>
            <a:r>
              <a:rPr lang="en-US" sz="2427" spc="-143" dirty="0" err="1">
                <a:solidFill>
                  <a:srgbClr val="263F6B"/>
                </a:solidFill>
                <a:latin typeface="Montserrat Semi-Bold"/>
              </a:rPr>
              <a:t>кадастровым</a:t>
            </a:r>
            <a:r>
              <a:rPr lang="en-US" sz="2427" spc="-14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427" spc="-143" dirty="0" err="1">
                <a:solidFill>
                  <a:srgbClr val="263F6B"/>
                </a:solidFill>
                <a:latin typeface="Montserrat Semi-Bold"/>
              </a:rPr>
              <a:t>номером</a:t>
            </a:r>
            <a:r>
              <a:rPr lang="en-US" sz="2427" spc="-143" dirty="0">
                <a:solidFill>
                  <a:srgbClr val="263F6B"/>
                </a:solidFill>
                <a:latin typeface="Montserrat Semi-Bold"/>
              </a:rPr>
              <a:t> 54:19:000000:6889 </a:t>
            </a:r>
            <a:r>
              <a:rPr lang="en-US" sz="2427" spc="-143" dirty="0" err="1">
                <a:solidFill>
                  <a:srgbClr val="263F6B"/>
                </a:solidFill>
                <a:latin typeface="Montserrat Semi-Bold"/>
              </a:rPr>
              <a:t>как</a:t>
            </a:r>
            <a:r>
              <a:rPr lang="en-US" sz="2427" spc="-14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427" spc="-143" dirty="0" err="1">
                <a:solidFill>
                  <a:srgbClr val="263F6B"/>
                </a:solidFill>
                <a:latin typeface="Montserrat Semi-Bold"/>
              </a:rPr>
              <a:t>единого</a:t>
            </a:r>
            <a:r>
              <a:rPr lang="en-US" sz="2427" spc="-14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427" spc="-143" dirty="0" err="1">
                <a:solidFill>
                  <a:srgbClr val="263F6B"/>
                </a:solidFill>
                <a:latin typeface="Montserrat Semi-Bold"/>
              </a:rPr>
              <a:t>культурного</a:t>
            </a:r>
            <a:r>
              <a:rPr lang="en-US" sz="2427" spc="-14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427" spc="-143" dirty="0" err="1">
                <a:solidFill>
                  <a:srgbClr val="263F6B"/>
                </a:solidFill>
                <a:latin typeface="Montserrat Semi-Bold"/>
              </a:rPr>
              <a:t>пространства</a:t>
            </a:r>
            <a:r>
              <a:rPr lang="en-US" sz="2427" spc="-143" dirty="0">
                <a:solidFill>
                  <a:srgbClr val="263F6B"/>
                </a:solidFill>
                <a:latin typeface="Montserrat Semi-Bold"/>
              </a:rPr>
              <a:t> с </a:t>
            </a:r>
            <a:r>
              <a:rPr lang="en-US" sz="2427" spc="-143" dirty="0" err="1">
                <a:solidFill>
                  <a:srgbClr val="263F6B"/>
                </a:solidFill>
                <a:latin typeface="Montserrat Semi-Bold"/>
              </a:rPr>
              <a:t>качественной</a:t>
            </a:r>
            <a:r>
              <a:rPr lang="en-US" sz="2427" spc="-14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427" spc="-143" dirty="0" err="1">
                <a:solidFill>
                  <a:srgbClr val="263F6B"/>
                </a:solidFill>
                <a:latin typeface="Montserrat Semi-Bold"/>
              </a:rPr>
              <a:t>культурно-досуговой</a:t>
            </a:r>
            <a:r>
              <a:rPr lang="en-US" sz="2427" spc="-14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427" spc="-143" dirty="0" err="1">
                <a:solidFill>
                  <a:srgbClr val="263F6B"/>
                </a:solidFill>
                <a:latin typeface="Montserrat Semi-Bold"/>
              </a:rPr>
              <a:t>инфраструктурой</a:t>
            </a:r>
            <a:r>
              <a:rPr lang="en-US" sz="2427" spc="-143" dirty="0">
                <a:solidFill>
                  <a:srgbClr val="263F6B"/>
                </a:solidFill>
                <a:latin typeface="Montserrat Semi-Bold"/>
              </a:rPr>
              <a:t>, </a:t>
            </a:r>
            <a:r>
              <a:rPr lang="en-US" sz="2427" spc="-143" dirty="0" err="1">
                <a:solidFill>
                  <a:srgbClr val="263F6B"/>
                </a:solidFill>
                <a:latin typeface="Montserrat Semi-Bold"/>
              </a:rPr>
              <a:t>способствующее</a:t>
            </a:r>
            <a:r>
              <a:rPr lang="en-US" sz="2427" spc="-14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427" spc="-143" dirty="0" err="1">
                <a:solidFill>
                  <a:srgbClr val="263F6B"/>
                </a:solidFill>
                <a:latin typeface="Montserrat Semi-Bold"/>
              </a:rPr>
              <a:t>духовно-нравственному</a:t>
            </a:r>
            <a:r>
              <a:rPr lang="en-US" sz="2427" spc="-14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427" spc="-143" dirty="0" err="1">
                <a:solidFill>
                  <a:srgbClr val="263F6B"/>
                </a:solidFill>
                <a:latin typeface="Montserrat Semi-Bold"/>
              </a:rPr>
              <a:t>развитию</a:t>
            </a:r>
            <a:r>
              <a:rPr lang="en-US" sz="2427" spc="-14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427" spc="-143" dirty="0" err="1">
                <a:solidFill>
                  <a:srgbClr val="263F6B"/>
                </a:solidFill>
                <a:latin typeface="Montserrat Semi-Bold"/>
              </a:rPr>
              <a:t>населения</a:t>
            </a:r>
            <a:r>
              <a:rPr lang="en-US" sz="2427" spc="-143" dirty="0">
                <a:solidFill>
                  <a:srgbClr val="263F6B"/>
                </a:solidFill>
                <a:latin typeface="Montserrat Semi-Bold"/>
              </a:rPr>
              <a:t> и </a:t>
            </a:r>
            <a:r>
              <a:rPr lang="en-US" sz="2427" spc="-143" dirty="0" err="1">
                <a:solidFill>
                  <a:srgbClr val="263F6B"/>
                </a:solidFill>
                <a:latin typeface="Montserrat Semi-Bold"/>
              </a:rPr>
              <a:t>гостей</a:t>
            </a:r>
            <a:r>
              <a:rPr lang="en-US" sz="2427" spc="-143" dirty="0">
                <a:solidFill>
                  <a:srgbClr val="263F6B"/>
                </a:solidFill>
                <a:latin typeface="Montserrat Semi-Bold"/>
              </a:rPr>
              <a:t>, а </a:t>
            </a:r>
            <a:r>
              <a:rPr lang="en-US" sz="2427" spc="-143" dirty="0" err="1">
                <a:solidFill>
                  <a:srgbClr val="263F6B"/>
                </a:solidFill>
                <a:latin typeface="Montserrat Semi-Bold"/>
              </a:rPr>
              <a:t>также</a:t>
            </a:r>
            <a:r>
              <a:rPr lang="en-US" sz="2427" spc="-14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427" spc="-143" dirty="0" err="1">
                <a:solidFill>
                  <a:srgbClr val="263F6B"/>
                </a:solidFill>
                <a:latin typeface="Montserrat Semi-Bold"/>
              </a:rPr>
              <a:t>развитию</a:t>
            </a:r>
            <a:r>
              <a:rPr lang="en-US" sz="2427" spc="-14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427" spc="-143" dirty="0" err="1">
                <a:solidFill>
                  <a:srgbClr val="263F6B"/>
                </a:solidFill>
                <a:latin typeface="Montserrat Semi-Bold"/>
              </a:rPr>
              <a:t>событийного</a:t>
            </a:r>
            <a:r>
              <a:rPr lang="en-US" sz="2427" spc="-143" dirty="0">
                <a:solidFill>
                  <a:srgbClr val="263F6B"/>
                </a:solidFill>
                <a:latin typeface="Montserrat Semi-Bold"/>
              </a:rPr>
              <a:t> и </a:t>
            </a:r>
            <a:r>
              <a:rPr lang="en-US" sz="2427" spc="-143" dirty="0" err="1">
                <a:solidFill>
                  <a:srgbClr val="263F6B"/>
                </a:solidFill>
                <a:latin typeface="Montserrat Semi-Bold"/>
              </a:rPr>
              <a:t>культурно-познавательного</a:t>
            </a:r>
            <a:r>
              <a:rPr lang="en-US" sz="2427" spc="-143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427" spc="-143" dirty="0" err="1">
                <a:solidFill>
                  <a:srgbClr val="263F6B"/>
                </a:solidFill>
                <a:latin typeface="Montserrat Semi-Bold"/>
              </a:rPr>
              <a:t>туризма</a:t>
            </a:r>
            <a:r>
              <a:rPr lang="en-US" sz="2427" spc="-143" dirty="0">
                <a:solidFill>
                  <a:srgbClr val="263F6B"/>
                </a:solidFill>
                <a:latin typeface="Montserrat Semi-Bold"/>
              </a:rPr>
              <a:t> в </a:t>
            </a:r>
            <a:r>
              <a:rPr lang="en-US" sz="2427" spc="-143" dirty="0" err="1">
                <a:solidFill>
                  <a:srgbClr val="263F6B"/>
                </a:solidFill>
                <a:latin typeface="Montserrat Semi-Bold"/>
              </a:rPr>
              <a:t>Краснообске</a:t>
            </a:r>
            <a:r>
              <a:rPr lang="en-US" sz="2427" spc="-143" dirty="0">
                <a:solidFill>
                  <a:srgbClr val="263F6B"/>
                </a:solidFill>
                <a:latin typeface="Montserrat Semi-Bold"/>
              </a:rPr>
              <a:t>.</a:t>
            </a:r>
          </a:p>
          <a:p>
            <a:pPr algn="ctr">
              <a:lnSpc>
                <a:spcPts val="3228"/>
              </a:lnSpc>
            </a:pPr>
            <a:endParaRPr lang="en-US" sz="2427" spc="-143" dirty="0">
              <a:solidFill>
                <a:srgbClr val="263F6B"/>
              </a:solidFill>
              <a:latin typeface="Montserrat Semi-Bold"/>
            </a:endParaRPr>
          </a:p>
          <a:p>
            <a:pPr algn="ctr">
              <a:lnSpc>
                <a:spcPts val="3557"/>
              </a:lnSpc>
            </a:pPr>
            <a:endParaRPr lang="en-US" sz="2427" spc="-143" dirty="0">
              <a:solidFill>
                <a:srgbClr val="263F6B"/>
              </a:solidFill>
              <a:latin typeface="Montserrat Semi-Bold"/>
            </a:endParaRPr>
          </a:p>
        </p:txBody>
      </p:sp>
    </p:spTree>
    <p:extLst>
      <p:ext uri="{BB962C8B-B14F-4D97-AF65-F5344CB8AC3E}">
        <p14:creationId xmlns:p14="http://schemas.microsoft.com/office/powerpoint/2010/main" val="21425192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A6A6A6">
              <a:alpha val="4706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-268392" y="9911126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5" name="TextBox 5"/>
          <p:cNvSpPr txBox="1"/>
          <p:nvPr/>
        </p:nvSpPr>
        <p:spPr>
          <a:xfrm>
            <a:off x="855536" y="2644246"/>
            <a:ext cx="12344370" cy="7893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0"/>
              </a:lnSpc>
            </a:pP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1. 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Создание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буферной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зоны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*с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оформленным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входом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в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лесопарк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И.И.Синягина,особо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охраняемую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территорию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с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уникальным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ландшафтом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и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биоценозом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,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нуждающуюся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в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защите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и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уходе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. </a:t>
            </a:r>
          </a:p>
          <a:p>
            <a:pPr>
              <a:lnSpc>
                <a:spcPts val="2960"/>
              </a:lnSpc>
            </a:pP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2.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Создание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парка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как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всепогодного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и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всевозрастного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объекта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повседневного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пользования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регионального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значения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,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имеющего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свою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специфику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: </a:t>
            </a:r>
          </a:p>
          <a:p>
            <a:pPr marL="480569" lvl="1" indent="-240284">
              <a:lnSpc>
                <a:spcPts val="2960"/>
              </a:lnSpc>
              <a:buFont typeface="Arial"/>
              <a:buChar char="•"/>
            </a:pP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парк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-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место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популяризации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и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пропаганды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экологических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знаний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(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планируется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эко-тропинка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для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малышей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,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комната-музей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Лесопарка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,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филиал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музея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В.С.Гребенникова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под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открытым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небом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,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оранжерейно-экспериментальный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филиал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станции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юннатов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, а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также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многочисленные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арт-объекты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,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языком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искусства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прославляющие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красоту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природы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); </a:t>
            </a:r>
          </a:p>
          <a:p>
            <a:pPr marL="480569" lvl="1" indent="-240284">
              <a:lnSpc>
                <a:spcPts val="2960"/>
              </a:lnSpc>
              <a:buFont typeface="Arial"/>
              <a:buChar char="•"/>
            </a:pP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парк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-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место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для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отдыха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семей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с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детьми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,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для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подростков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,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любителей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спортивного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отдыха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и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для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дружеских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компаний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,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для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пожилых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людей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, и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даже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для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домашних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питомцев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; </a:t>
            </a:r>
          </a:p>
          <a:p>
            <a:pPr marL="480569" lvl="1" indent="-240284">
              <a:lnSpc>
                <a:spcPts val="2960"/>
              </a:lnSpc>
              <a:buFont typeface="Arial"/>
              <a:buChar char="•"/>
            </a:pP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парк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-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место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спортивных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развлечений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: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тихие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настольные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игры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,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лыжероллерная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трасса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(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лето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) и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каток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(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зима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),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скейт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парк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и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т.д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.;</a:t>
            </a:r>
          </a:p>
          <a:p>
            <a:pPr marL="480569" lvl="1" indent="-240284">
              <a:lnSpc>
                <a:spcPts val="2960"/>
              </a:lnSpc>
              <a:buFont typeface="Arial"/>
              <a:buChar char="•"/>
            </a:pP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парк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-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места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народного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единения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и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проведения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общепоселковых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мероприятий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(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предусмотрены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территории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для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массовых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гуляний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,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общепоселковых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праздников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,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концертов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на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открытом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воздухе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,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городских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собраний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).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Все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объекты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доступны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также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для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маломобильных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групп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 </a:t>
            </a:r>
            <a:r>
              <a:rPr lang="en-US" sz="2225" spc="-131" dirty="0" err="1">
                <a:solidFill>
                  <a:srgbClr val="263F6B"/>
                </a:solidFill>
                <a:latin typeface="Montserrat Semi-Bold"/>
              </a:rPr>
              <a:t>населения</a:t>
            </a:r>
            <a:r>
              <a:rPr lang="en-US" sz="2225" spc="-131" dirty="0">
                <a:solidFill>
                  <a:srgbClr val="263F6B"/>
                </a:solidFill>
                <a:latin typeface="Montserrat Semi-Bold"/>
              </a:rPr>
              <a:t>. </a:t>
            </a:r>
          </a:p>
          <a:p>
            <a:pPr>
              <a:lnSpc>
                <a:spcPts val="2960"/>
              </a:lnSpc>
            </a:pPr>
            <a:endParaRPr lang="en-US" sz="2225" spc="-131" dirty="0">
              <a:solidFill>
                <a:srgbClr val="263F6B"/>
              </a:solidFill>
              <a:latin typeface="Montserrat Semi-Bold"/>
            </a:endParaRPr>
          </a:p>
          <a:p>
            <a:pPr algn="ctr">
              <a:lnSpc>
                <a:spcPts val="3224"/>
              </a:lnSpc>
            </a:pPr>
            <a:endParaRPr lang="en-US" sz="2225" spc="-131" dirty="0">
              <a:solidFill>
                <a:srgbClr val="263F6B"/>
              </a:solidFill>
              <a:latin typeface="Montserrat Semi-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859554" y="7516992"/>
            <a:ext cx="3399746" cy="2394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09"/>
              </a:lnSpc>
            </a:pPr>
            <a:r>
              <a:rPr lang="en-US" sz="1285" spc="-75">
                <a:solidFill>
                  <a:srgbClr val="263F6B"/>
                </a:solidFill>
                <a:latin typeface="Montserrat Semi-Bold"/>
              </a:rPr>
              <a:t>1*) Буферная зона – смежная территория, на которой организуется массовый отдых и обслуживание посетителей с целью снизить чрезмерно высокую рекреационную нагрузку на объект охраны на границе парка и густонаселенного жилого массива Кировского района г.Новосибирска. </a:t>
            </a:r>
          </a:p>
          <a:p>
            <a:pPr>
              <a:lnSpc>
                <a:spcPts val="1709"/>
              </a:lnSpc>
            </a:pPr>
            <a:endParaRPr lang="en-US" sz="1285" spc="-75">
              <a:solidFill>
                <a:srgbClr val="263F6B"/>
              </a:solidFill>
              <a:latin typeface="Montserrat Semi-Bold"/>
            </a:endParaRPr>
          </a:p>
          <a:p>
            <a:pPr>
              <a:lnSpc>
                <a:spcPts val="1709"/>
              </a:lnSpc>
            </a:pPr>
            <a:endParaRPr lang="en-US" sz="1285" spc="-75">
              <a:solidFill>
                <a:srgbClr val="263F6B"/>
              </a:solidFill>
              <a:latin typeface="Montserrat Semi-Bold"/>
            </a:endParaRPr>
          </a:p>
          <a:p>
            <a:pPr algn="ctr">
              <a:lnSpc>
                <a:spcPts val="1861"/>
              </a:lnSpc>
            </a:pPr>
            <a:endParaRPr lang="en-US" sz="1285" spc="-75">
              <a:solidFill>
                <a:srgbClr val="263F6B"/>
              </a:solidFill>
              <a:latin typeface="Montserrat Semi-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3972040" y="2046478"/>
            <a:ext cx="3287260" cy="2719675"/>
          </a:xfrm>
          <a:custGeom>
            <a:avLst/>
            <a:gdLst/>
            <a:ahLst/>
            <a:cxnLst/>
            <a:rect l="l" t="t" r="r" b="b"/>
            <a:pathLst>
              <a:path w="3287260" h="2719675">
                <a:moveTo>
                  <a:pt x="0" y="0"/>
                </a:moveTo>
                <a:lnTo>
                  <a:pt x="3287260" y="0"/>
                </a:lnTo>
                <a:lnTo>
                  <a:pt x="3287260" y="2719675"/>
                </a:lnTo>
                <a:lnTo>
                  <a:pt x="0" y="27196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17443" y="2165034"/>
            <a:ext cx="4729482" cy="941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25"/>
              </a:lnSpc>
            </a:pPr>
            <a:r>
              <a:rPr lang="en-US" sz="3699" spc="-218" dirty="0" err="1">
                <a:solidFill>
                  <a:srgbClr val="263F6B"/>
                </a:solidFill>
                <a:latin typeface="Montserrat Semi-Bold Bold Italics"/>
              </a:rPr>
              <a:t>Задачи</a:t>
            </a:r>
            <a:r>
              <a:rPr lang="en-US" sz="3699" spc="-218" dirty="0">
                <a:solidFill>
                  <a:srgbClr val="263F6B"/>
                </a:solidFill>
                <a:latin typeface="Montserrat Semi-Bold Bold Italics"/>
              </a:rPr>
              <a:t>: </a:t>
            </a:r>
          </a:p>
          <a:p>
            <a:pPr>
              <a:lnSpc>
                <a:spcPts val="3625"/>
              </a:lnSpc>
            </a:pPr>
            <a:endParaRPr lang="en-US" sz="3699" spc="-218" dirty="0">
              <a:solidFill>
                <a:srgbClr val="263F6B"/>
              </a:solidFill>
              <a:latin typeface="Montserrat Semi-Bold Bold Italics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62948" y="6750"/>
            <a:ext cx="19026929" cy="1800122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C5BDFD8-AF98-43B1-A442-66D087746028}"/>
              </a:ext>
            </a:extLst>
          </p:cNvPr>
          <p:cNvSpPr/>
          <p:nvPr/>
        </p:nvSpPr>
        <p:spPr>
          <a:xfrm>
            <a:off x="482072" y="71839"/>
            <a:ext cx="17526000" cy="166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674"/>
              </a:lnSpc>
            </a:pPr>
            <a:r>
              <a:rPr lang="en-US" sz="2728" u="sng" spc="-160" dirty="0">
                <a:solidFill>
                  <a:prstClr val="white"/>
                </a:solidFill>
                <a:latin typeface="Montserrat Extra-Bold Italics"/>
              </a:rPr>
              <a:t>Приоритетное </a:t>
            </a:r>
            <a:r>
              <a:rPr lang="en-US" sz="2728" u="sng" spc="-160" dirty="0" err="1">
                <a:solidFill>
                  <a:prstClr val="white"/>
                </a:solidFill>
                <a:latin typeface="Montserrat Extra-Bold Italics"/>
              </a:rPr>
              <a:t>направление</a:t>
            </a:r>
            <a:r>
              <a:rPr lang="en-US" sz="2728" u="sng" spc="-160" dirty="0">
                <a:solidFill>
                  <a:prstClr val="white"/>
                </a:solidFill>
                <a:latin typeface="Montserrat Extra-Bold Italics"/>
              </a:rPr>
              <a:t> </a:t>
            </a:r>
          </a:p>
          <a:p>
            <a:pPr lvl="0">
              <a:lnSpc>
                <a:spcPts val="3180"/>
              </a:lnSpc>
            </a:pPr>
            <a:r>
              <a:rPr lang="en-US" sz="3245" spc="-191" dirty="0" err="1">
                <a:solidFill>
                  <a:prstClr val="white"/>
                </a:solidFill>
                <a:latin typeface="Montserrat Extra-Bold Italics"/>
              </a:rPr>
              <a:t>Человек</a:t>
            </a:r>
            <a:r>
              <a:rPr lang="en-US" sz="3245" spc="-191" dirty="0">
                <a:solidFill>
                  <a:prstClr val="white"/>
                </a:solidFill>
                <a:latin typeface="Montserrat Extra-Bold Italics"/>
              </a:rPr>
              <a:t> и </a:t>
            </a:r>
            <a:r>
              <a:rPr lang="en-US" sz="3245" spc="-191" dirty="0" err="1">
                <a:solidFill>
                  <a:prstClr val="white"/>
                </a:solidFill>
                <a:latin typeface="Montserrat Extra-Bold Italics"/>
              </a:rPr>
              <a:t>его</a:t>
            </a:r>
            <a:r>
              <a:rPr lang="en-US" sz="3245" spc="-191" dirty="0">
                <a:solidFill>
                  <a:prstClr val="white"/>
                </a:solidFill>
                <a:latin typeface="Montserrat Extra-Bold Italics"/>
              </a:rPr>
              <a:t> </a:t>
            </a:r>
            <a:r>
              <a:rPr lang="en-US" sz="3245" spc="-191" dirty="0" err="1">
                <a:solidFill>
                  <a:prstClr val="white"/>
                </a:solidFill>
                <a:latin typeface="Montserrat Extra-Bold Italics"/>
              </a:rPr>
              <a:t>здоровье</a:t>
            </a:r>
            <a:r>
              <a:rPr lang="en-US" sz="3245" spc="-191" dirty="0">
                <a:solidFill>
                  <a:prstClr val="white"/>
                </a:solidFill>
                <a:latin typeface="Montserrat Extra-Bold Italics"/>
              </a:rPr>
              <a:t>: </a:t>
            </a:r>
            <a:r>
              <a:rPr lang="en-US" sz="3245" spc="-191" dirty="0" err="1">
                <a:solidFill>
                  <a:prstClr val="white"/>
                </a:solidFill>
                <a:latin typeface="Montserrat Extra-Bold Italics"/>
              </a:rPr>
              <a:t>социальный</a:t>
            </a:r>
            <a:r>
              <a:rPr lang="en-US" sz="3245" spc="-191" dirty="0">
                <a:solidFill>
                  <a:prstClr val="white"/>
                </a:solidFill>
                <a:latin typeface="Montserrat Extra-Bold Italics"/>
              </a:rPr>
              <a:t> </a:t>
            </a:r>
            <a:r>
              <a:rPr lang="en-US" sz="3245" spc="-191" dirty="0" err="1">
                <a:solidFill>
                  <a:prstClr val="white"/>
                </a:solidFill>
                <a:latin typeface="Montserrat Extra-Bold Italics"/>
              </a:rPr>
              <a:t>комплекс</a:t>
            </a:r>
            <a:r>
              <a:rPr lang="en-US" sz="3245" spc="-191" dirty="0">
                <a:solidFill>
                  <a:prstClr val="white"/>
                </a:solidFill>
                <a:latin typeface="Montserrat Extra-Bold Italics"/>
              </a:rPr>
              <a:t>, </a:t>
            </a:r>
            <a:r>
              <a:rPr lang="en-US" sz="3245" spc="-191" dirty="0" err="1">
                <a:solidFill>
                  <a:prstClr val="white"/>
                </a:solidFill>
                <a:latin typeface="Montserrat Extra-Bold Italics"/>
              </a:rPr>
              <a:t>услуги</a:t>
            </a:r>
            <a:r>
              <a:rPr lang="en-US" sz="3245" spc="-191" dirty="0">
                <a:solidFill>
                  <a:prstClr val="white"/>
                </a:solidFill>
                <a:latin typeface="Montserrat Extra-Bold Italics"/>
              </a:rPr>
              <a:t> </a:t>
            </a:r>
            <a:r>
              <a:rPr lang="en-US" sz="3245" spc="-191" dirty="0" err="1">
                <a:solidFill>
                  <a:prstClr val="white"/>
                </a:solidFill>
                <a:latin typeface="Montserrat Extra-Bold Italics"/>
              </a:rPr>
              <a:t>торговли</a:t>
            </a:r>
            <a:r>
              <a:rPr lang="en-US" sz="3245" spc="-191" dirty="0">
                <a:solidFill>
                  <a:prstClr val="white"/>
                </a:solidFill>
                <a:latin typeface="Montserrat Extra-Bold Italics"/>
              </a:rPr>
              <a:t> и </a:t>
            </a:r>
            <a:r>
              <a:rPr lang="en-US" sz="3245" spc="-191" dirty="0" err="1">
                <a:solidFill>
                  <a:prstClr val="white"/>
                </a:solidFill>
                <a:latin typeface="Montserrat Extra-Bold Italics"/>
              </a:rPr>
              <a:t>потребительской</a:t>
            </a:r>
            <a:r>
              <a:rPr lang="en-US" sz="3245" spc="-191" dirty="0">
                <a:solidFill>
                  <a:prstClr val="white"/>
                </a:solidFill>
                <a:latin typeface="Montserrat Extra-Bold Italics"/>
              </a:rPr>
              <a:t> </a:t>
            </a:r>
            <a:r>
              <a:rPr lang="en-US" sz="3245" spc="-191" dirty="0" err="1">
                <a:solidFill>
                  <a:prstClr val="white"/>
                </a:solidFill>
                <a:latin typeface="Montserrat Extra-Bold Italics"/>
              </a:rPr>
              <a:t>сферы</a:t>
            </a:r>
            <a:r>
              <a:rPr lang="en-US" sz="3245" spc="-191" dirty="0">
                <a:solidFill>
                  <a:prstClr val="white"/>
                </a:solidFill>
                <a:latin typeface="Montserrat Extra-Bold Italics"/>
              </a:rPr>
              <a:t>; </a:t>
            </a:r>
            <a:r>
              <a:rPr lang="en-US" sz="3245" spc="-191" dirty="0" err="1">
                <a:solidFill>
                  <a:prstClr val="white"/>
                </a:solidFill>
                <a:latin typeface="Montserrat Extra-Bold Italics"/>
              </a:rPr>
              <a:t>комфортное</a:t>
            </a:r>
            <a:r>
              <a:rPr lang="en-US" sz="3245" spc="-191" dirty="0">
                <a:solidFill>
                  <a:prstClr val="white"/>
                </a:solidFill>
                <a:latin typeface="Montserrat Extra-Bold Italics"/>
              </a:rPr>
              <a:t> «</a:t>
            </a:r>
            <a:r>
              <a:rPr lang="en-US" sz="3245" spc="-191" dirty="0" err="1">
                <a:solidFill>
                  <a:prstClr val="white"/>
                </a:solidFill>
                <a:latin typeface="Montserrat Extra-Bold Italics"/>
              </a:rPr>
              <a:t>зеленое</a:t>
            </a:r>
            <a:r>
              <a:rPr lang="en-US" sz="3245" spc="-191" dirty="0">
                <a:solidFill>
                  <a:prstClr val="white"/>
                </a:solidFill>
                <a:latin typeface="Montserrat Extra-Bold Italics"/>
              </a:rPr>
              <a:t>» </a:t>
            </a:r>
            <a:r>
              <a:rPr lang="en-US" sz="3245" spc="-191" dirty="0" err="1">
                <a:solidFill>
                  <a:prstClr val="white"/>
                </a:solidFill>
                <a:latin typeface="Montserrat Extra-Bold Italics"/>
              </a:rPr>
              <a:t>пространство</a:t>
            </a:r>
            <a:r>
              <a:rPr lang="en-US" sz="3245" spc="-191" dirty="0">
                <a:solidFill>
                  <a:prstClr val="white"/>
                </a:solidFill>
                <a:latin typeface="Montserrat Extra-Bold Italics"/>
              </a:rPr>
              <a:t> и </a:t>
            </a:r>
            <a:r>
              <a:rPr lang="en-US" sz="3245" spc="-191" dirty="0" err="1">
                <a:solidFill>
                  <a:prstClr val="white"/>
                </a:solidFill>
                <a:latin typeface="Montserrat Extra-Bold Italics"/>
              </a:rPr>
              <a:t>здоровая</a:t>
            </a:r>
            <a:r>
              <a:rPr lang="en-US" sz="3245" spc="-191" dirty="0">
                <a:solidFill>
                  <a:prstClr val="white"/>
                </a:solidFill>
                <a:latin typeface="Montserrat Extra-Bold Italics"/>
              </a:rPr>
              <a:t> «</a:t>
            </a:r>
            <a:r>
              <a:rPr lang="en-US" sz="3245" spc="-191" dirty="0" err="1">
                <a:solidFill>
                  <a:prstClr val="white"/>
                </a:solidFill>
                <a:latin typeface="Montserrat Extra-Bold Italics"/>
              </a:rPr>
              <a:t>умная</a:t>
            </a:r>
            <a:r>
              <a:rPr lang="en-US" sz="3245" spc="-191" dirty="0">
                <a:solidFill>
                  <a:prstClr val="white"/>
                </a:solidFill>
                <a:latin typeface="Montserrat Extra-Bold Italics"/>
              </a:rPr>
              <a:t>», </a:t>
            </a:r>
            <a:r>
              <a:rPr lang="en-US" sz="3245" spc="-191" dirty="0" err="1">
                <a:solidFill>
                  <a:prstClr val="white"/>
                </a:solidFill>
                <a:latin typeface="Montserrat Extra-Bold Italics"/>
              </a:rPr>
              <a:t>творческая</a:t>
            </a:r>
            <a:r>
              <a:rPr lang="en-US" sz="3245" spc="-191" dirty="0">
                <a:solidFill>
                  <a:prstClr val="white"/>
                </a:solidFill>
                <a:latin typeface="Montserrat Extra-Bold Italics"/>
              </a:rPr>
              <a:t> </a:t>
            </a:r>
            <a:r>
              <a:rPr lang="en-US" sz="3245" spc="-191" dirty="0" err="1">
                <a:solidFill>
                  <a:prstClr val="white"/>
                </a:solidFill>
                <a:latin typeface="Montserrat Extra-Bold Italics"/>
              </a:rPr>
              <a:t>городская</a:t>
            </a:r>
            <a:r>
              <a:rPr lang="en-US" sz="3245" spc="-191" dirty="0">
                <a:solidFill>
                  <a:prstClr val="white"/>
                </a:solidFill>
                <a:latin typeface="Montserrat Extra-Bold Italics"/>
              </a:rPr>
              <a:t> </a:t>
            </a:r>
            <a:r>
              <a:rPr lang="en-US" sz="3245" spc="-191" dirty="0" err="1">
                <a:solidFill>
                  <a:prstClr val="white"/>
                </a:solidFill>
                <a:latin typeface="Montserrat Extra-Bold Italics"/>
              </a:rPr>
              <a:t>среда</a:t>
            </a:r>
            <a:endParaRPr lang="en-US" sz="3245" spc="-191" dirty="0">
              <a:solidFill>
                <a:prstClr val="white"/>
              </a:solidFill>
              <a:latin typeface="Montserrat Extra-Bold Itali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444079" y="4580990"/>
            <a:ext cx="25783492" cy="9586163"/>
          </a:xfrm>
          <a:prstGeom prst="rect">
            <a:avLst/>
          </a:prstGeom>
          <a:solidFill>
            <a:srgbClr val="545454">
              <a:alpha val="4706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689749" y="3462648"/>
            <a:ext cx="18333391" cy="5911423"/>
          </a:xfrm>
          <a:prstGeom prst="rect">
            <a:avLst/>
          </a:prstGeom>
          <a:solidFill>
            <a:srgbClr val="213559"/>
          </a:solidFill>
        </p:spPr>
      </p:sp>
      <p:grpSp>
        <p:nvGrpSpPr>
          <p:cNvPr id="4" name="Group 4"/>
          <p:cNvGrpSpPr/>
          <p:nvPr/>
        </p:nvGrpSpPr>
        <p:grpSpPr>
          <a:xfrm>
            <a:off x="12739406" y="5271301"/>
            <a:ext cx="7188695" cy="7050610"/>
            <a:chOff x="0" y="0"/>
            <a:chExt cx="828719" cy="812800"/>
          </a:xfrm>
        </p:grpSpPr>
        <p:sp>
          <p:nvSpPr>
            <p:cNvPr id="5" name="Freeform 5"/>
            <p:cNvSpPr/>
            <p:nvPr/>
          </p:nvSpPr>
          <p:spPr>
            <a:xfrm>
              <a:off x="977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147648" y="1520529"/>
            <a:ext cx="3960311" cy="3884239"/>
            <a:chOff x="0" y="0"/>
            <a:chExt cx="828719" cy="812800"/>
          </a:xfrm>
        </p:grpSpPr>
        <p:sp>
          <p:nvSpPr>
            <p:cNvPr id="8" name="Freeform 8"/>
            <p:cNvSpPr/>
            <p:nvPr/>
          </p:nvSpPr>
          <p:spPr>
            <a:xfrm>
              <a:off x="977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2936236" y="5399101"/>
            <a:ext cx="6795036" cy="6795009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26050"/>
              </a:stretch>
            </a:blip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6310782" y="1653996"/>
            <a:ext cx="3617319" cy="3617305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13629" r="-36957"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1028700" y="1061886"/>
            <a:ext cx="13743977" cy="1429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02"/>
              </a:lnSpc>
            </a:pPr>
            <a:r>
              <a:rPr lang="en-US" sz="3777" spc="-222" dirty="0">
                <a:solidFill>
                  <a:srgbClr val="263F6B"/>
                </a:solidFill>
                <a:latin typeface="Montserrat Extra-Bold Italics"/>
              </a:rPr>
              <a:t>Стратегическая диагностика </a:t>
            </a:r>
          </a:p>
          <a:p>
            <a:pPr>
              <a:lnSpc>
                <a:spcPts val="3702"/>
              </a:lnSpc>
            </a:pPr>
            <a:r>
              <a:rPr lang="en-US" sz="3777" spc="-222" dirty="0">
                <a:solidFill>
                  <a:srgbClr val="263F6B"/>
                </a:solidFill>
                <a:latin typeface="Montserrat Extra-Bold Italics"/>
              </a:rPr>
              <a:t>(</a:t>
            </a:r>
            <a:r>
              <a:rPr lang="en-US" sz="3777" spc="-222" dirty="0" err="1">
                <a:solidFill>
                  <a:srgbClr val="263F6B"/>
                </a:solidFill>
                <a:latin typeface="Montserrat Extra-Bold Italics"/>
              </a:rPr>
              <a:t>историческая</a:t>
            </a:r>
            <a:r>
              <a:rPr lang="en-US" sz="3777" spc="-222" dirty="0">
                <a:solidFill>
                  <a:srgbClr val="263F6B"/>
                </a:solidFill>
                <a:latin typeface="Montserrat Extra-Bold Italics"/>
              </a:rPr>
              <a:t> </a:t>
            </a:r>
            <a:r>
              <a:rPr lang="en-US" sz="3777" spc="-222" dirty="0" err="1">
                <a:solidFill>
                  <a:srgbClr val="263F6B"/>
                </a:solidFill>
                <a:latin typeface="Montserrat Extra-Bold Italics"/>
              </a:rPr>
              <a:t>справка</a:t>
            </a:r>
            <a:r>
              <a:rPr lang="en-US" sz="3777" spc="-222" dirty="0">
                <a:solidFill>
                  <a:srgbClr val="263F6B"/>
                </a:solidFill>
                <a:latin typeface="Montserrat Extra-Bold Italics"/>
              </a:rPr>
              <a:t>)</a:t>
            </a:r>
          </a:p>
          <a:p>
            <a:pPr>
              <a:lnSpc>
                <a:spcPts val="3702"/>
              </a:lnSpc>
            </a:pPr>
            <a:endParaRPr lang="en-US" sz="3777" spc="-222" dirty="0">
              <a:solidFill>
                <a:srgbClr val="263F6B"/>
              </a:solidFill>
              <a:latin typeface="Montserrat Extra-Bold Itali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28700" y="2558908"/>
            <a:ext cx="13851869" cy="1118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06"/>
              </a:lnSpc>
            </a:pPr>
            <a:r>
              <a:rPr lang="en-US" sz="2485">
                <a:solidFill>
                  <a:srgbClr val="263F6B"/>
                </a:solidFill>
                <a:latin typeface="Montserrat Semi-Bold Bold Italics"/>
              </a:rPr>
              <a:t>Краснообск – имеет статус городского поселения в составе Новосибирского муниципального района</a:t>
            </a:r>
          </a:p>
          <a:p>
            <a:pPr algn="just">
              <a:lnSpc>
                <a:spcPts val="2755"/>
              </a:lnSpc>
            </a:pPr>
            <a:endParaRPr lang="en-US" sz="2485">
              <a:solidFill>
                <a:srgbClr val="263F6B"/>
              </a:solidFill>
              <a:latin typeface="Montserrat Semi-Bold Bold Itali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47333" y="4175050"/>
            <a:ext cx="12270987" cy="3281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46"/>
              </a:lnSpc>
            </a:pPr>
            <a:r>
              <a:rPr lang="en-US" sz="2437">
                <a:solidFill>
                  <a:srgbClr val="FFFFFF"/>
                </a:solidFill>
                <a:latin typeface="Montserrat Semi-Bold"/>
              </a:rPr>
              <a:t>Краснообск – выявленный объект культурного наследия (уникальная ландшафтная архитектура в единстве с градостроительным решениям: уникальный лесопарк пейзажного парка, не имеющий аналогов в мире, дендропарк содержащий коллекцию из более чем 400 видов растений представляют образец сложившегося антропобиоценоз поселения (среды взаиможизнедеятельности человека и природы).</a:t>
            </a:r>
          </a:p>
          <a:p>
            <a:pPr>
              <a:lnSpc>
                <a:spcPts val="2921"/>
              </a:lnSpc>
            </a:pPr>
            <a:endParaRPr lang="en-US" sz="2437">
              <a:solidFill>
                <a:srgbClr val="FFFFFF"/>
              </a:solidFill>
              <a:latin typeface="Montserrat Semi-Bold"/>
            </a:endParaRPr>
          </a:p>
          <a:p>
            <a:pPr>
              <a:lnSpc>
                <a:spcPts val="2671"/>
              </a:lnSpc>
            </a:pPr>
            <a:endParaRPr lang="en-US" sz="2437">
              <a:solidFill>
                <a:srgbClr val="FFFFFF"/>
              </a:solidFill>
              <a:latin typeface="Montserrat Semi-Bold"/>
            </a:endParaRPr>
          </a:p>
          <a:p>
            <a:pPr>
              <a:lnSpc>
                <a:spcPts val="2401"/>
              </a:lnSpc>
            </a:pPr>
            <a:endParaRPr lang="en-US" sz="2437">
              <a:solidFill>
                <a:srgbClr val="FFFFFF"/>
              </a:solidFill>
              <a:latin typeface="Montserrat Semi-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147333" y="6861527"/>
            <a:ext cx="11592073" cy="2148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21"/>
              </a:lnSpc>
            </a:pPr>
            <a:r>
              <a:rPr lang="en-US" sz="2337">
                <a:solidFill>
                  <a:srgbClr val="FFFFFF"/>
                </a:solidFill>
                <a:latin typeface="Montserrat Semi-Bold"/>
              </a:rPr>
              <a:t>Краснообск – лидер региона по темпам годового прироста населения, к началу 2023 года вошел в 5 крупнейших населенных пунктов области (без учета г. Новосибирска)</a:t>
            </a:r>
          </a:p>
          <a:p>
            <a:pPr>
              <a:lnSpc>
                <a:spcPts val="2921"/>
              </a:lnSpc>
            </a:pPr>
            <a:endParaRPr lang="en-US" sz="2337">
              <a:solidFill>
                <a:srgbClr val="FFFFFF"/>
              </a:solidFill>
              <a:latin typeface="Montserrat Semi-Bold"/>
            </a:endParaRPr>
          </a:p>
          <a:p>
            <a:pPr>
              <a:lnSpc>
                <a:spcPts val="2921"/>
              </a:lnSpc>
            </a:pPr>
            <a:r>
              <a:rPr lang="en-US" sz="2337" u="sng">
                <a:solidFill>
                  <a:srgbClr val="FFFFFF"/>
                </a:solidFill>
                <a:latin typeface="Montserrat Semi-Bold"/>
              </a:rPr>
              <a:t>Численность населения на 01.01.2023 г - 29463 чел.</a:t>
            </a:r>
          </a:p>
          <a:p>
            <a:pPr>
              <a:lnSpc>
                <a:spcPts val="2651"/>
              </a:lnSpc>
            </a:pPr>
            <a:endParaRPr lang="en-US" sz="2337" u="sng">
              <a:solidFill>
                <a:srgbClr val="FFFFFF"/>
              </a:solidFill>
              <a:latin typeface="Montserrat Semi-Bold"/>
            </a:endParaRPr>
          </a:p>
        </p:txBody>
      </p:sp>
    </p:spTree>
  </p:cSld>
  <p:clrMapOvr>
    <a:masterClrMapping/>
  </p:clrMapOvr>
</p:sld>
</file>

<file path=ppt/slides/slide5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3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A6A6A6">
              <a:alpha val="4706"/>
            </a:srgbClr>
          </a:solidFill>
        </p:spPr>
      </p:sp>
      <p:grpSp>
        <p:nvGrpSpPr>
          <p:cNvPr id="4" name="Group 4"/>
          <p:cNvGrpSpPr/>
          <p:nvPr/>
        </p:nvGrpSpPr>
        <p:grpSpPr>
          <a:xfrm>
            <a:off x="0" y="0"/>
            <a:ext cx="19639024" cy="11053948"/>
            <a:chOff x="0" y="0"/>
            <a:chExt cx="5172418" cy="29113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72418" cy="2911328"/>
            </a:xfrm>
            <a:custGeom>
              <a:avLst/>
              <a:gdLst/>
              <a:ahLst/>
              <a:cxnLst/>
              <a:rect b="b" l="l" r="r" t="t"/>
              <a:pathLst>
                <a:path h="2911328" w="5172418">
                  <a:moveTo>
                    <a:pt x="0" y="0"/>
                  </a:moveTo>
                  <a:lnTo>
                    <a:pt x="5172418" y="0"/>
                  </a:lnTo>
                  <a:lnTo>
                    <a:pt x="5172418" y="2911328"/>
                  </a:lnTo>
                  <a:lnTo>
                    <a:pt x="0" y="2911328"/>
                  </a:lnTo>
                  <a:close/>
                </a:path>
              </a:pathLst>
            </a:custGeom>
            <a:solidFill>
              <a:srgbClr val="000000">
                <a:alpha val="51765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bIns="50800" lIns="50800" rIns="50800" rtlCol="0" tIns="50800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028700" y="2035486"/>
            <a:ext cx="11525768" cy="7222814"/>
          </a:xfrm>
          <a:custGeom>
            <a:avLst/>
            <a:gdLst/>
            <a:ahLst/>
            <a:cxnLst/>
            <a:rect b="b" l="l" r="r" t="t"/>
            <a:pathLst>
              <a:path h="7222814" w="11525768">
                <a:moveTo>
                  <a:pt x="0" y="0"/>
                </a:moveTo>
                <a:lnTo>
                  <a:pt x="11525768" y="0"/>
                </a:lnTo>
                <a:lnTo>
                  <a:pt x="11525768" y="7222814"/>
                </a:lnTo>
                <a:lnTo>
                  <a:pt x="0" y="7222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1114425"/>
            <a:ext cx="6532185" cy="106032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ts val="4115"/>
              </a:lnSpc>
            </a:pPr>
            <a:r>
              <a:rPr lang="en-US" spc="-247" sz="4199">
                <a:solidFill>
                  <a:srgbClr val="FFFFFF"/>
                </a:solidFill>
                <a:latin typeface="Montserrat Semi-Bold Bold Italics"/>
              </a:rPr>
              <a:t>ММФП Парк Сова</a:t>
            </a:r>
          </a:p>
          <a:p>
            <a:pPr>
              <a:lnSpc>
                <a:spcPts val="4115"/>
              </a:lnSpc>
            </a:pPr>
            <a:endParaRPr lang="en-US" spc="-247" sz="4199">
              <a:solidFill>
                <a:srgbClr val="FFFFFF"/>
              </a:solidFill>
              <a:latin typeface="Montserrat Semi-Bold Bold Itali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952606" y="6104538"/>
            <a:ext cx="4306694" cy="379360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ts val="2733"/>
              </a:lnSpc>
            </a:pPr>
            <a:r>
              <a:rPr lang="en-US" spc="-121" sz="2055">
                <a:solidFill>
                  <a:srgbClr val="FFFFFF"/>
                </a:solidFill>
                <a:latin typeface="Montserrat Semi-Bold"/>
              </a:rPr>
              <a:t>Авторский коллектив: </a:t>
            </a:r>
          </a:p>
          <a:p>
            <a:pPr>
              <a:lnSpc>
                <a:spcPts val="2733"/>
              </a:lnSpc>
            </a:pPr>
            <a:endParaRPr lang="en-US" spc="-121" sz="2055">
              <a:solidFill>
                <a:srgbClr val="FFFFFF"/>
              </a:solidFill>
              <a:latin typeface="Montserrat Semi-Bold"/>
            </a:endParaRPr>
          </a:p>
          <a:p>
            <a:pPr>
              <a:lnSpc>
                <a:spcPts val="2733"/>
              </a:lnSpc>
            </a:pPr>
            <a:r>
              <a:rPr lang="en-US" spc="-121" sz="2055">
                <a:solidFill>
                  <a:srgbClr val="FFFFFF"/>
                </a:solidFill>
                <a:latin typeface="Montserrat Semi-Bold Bold"/>
              </a:rPr>
              <a:t>Планировочная часть проекта – </a:t>
            </a:r>
            <a:r>
              <a:rPr lang="en-US" spc="-121" sz="2055">
                <a:solidFill>
                  <a:srgbClr val="FFFFFF"/>
                </a:solidFill>
                <a:latin typeface="Montserrat Semi-Bold"/>
              </a:rPr>
              <a:t>архитектор А.Н. Ныров</a:t>
            </a:r>
          </a:p>
          <a:p>
            <a:pPr>
              <a:lnSpc>
                <a:spcPts val="2733"/>
              </a:lnSpc>
            </a:pPr>
            <a:r>
              <a:rPr lang="en-US" spc="-121" sz="2055">
                <a:solidFill>
                  <a:srgbClr val="FFFFFF"/>
                </a:solidFill>
                <a:latin typeface="Montserrat Semi-Bold Bold"/>
              </a:rPr>
              <a:t>Архитектурные решения</a:t>
            </a:r>
            <a:r>
              <a:rPr lang="en-US" spc="-121" sz="2055">
                <a:solidFill>
                  <a:srgbClr val="FFFFFF"/>
                </a:solidFill>
                <a:latin typeface="Montserrat Semi-Bold"/>
              </a:rPr>
              <a:t> – архитектор И.А. Матвеева </a:t>
            </a:r>
          </a:p>
          <a:p>
            <a:pPr>
              <a:lnSpc>
                <a:spcPts val="2733"/>
              </a:lnSpc>
            </a:pPr>
            <a:r>
              <a:rPr lang="en-US" spc="-121" sz="2055">
                <a:solidFill>
                  <a:srgbClr val="FFFFFF"/>
                </a:solidFill>
                <a:latin typeface="Montserrat Semi-Bold Bold"/>
              </a:rPr>
              <a:t>Пояснительная записка</a:t>
            </a:r>
            <a:r>
              <a:rPr lang="en-US" spc="-121" sz="2055">
                <a:solidFill>
                  <a:srgbClr val="FFFFFF"/>
                </a:solidFill>
                <a:latin typeface="Montserrat Semi-Bold"/>
              </a:rPr>
              <a:t> – архитектор Г.Н. Нырова </a:t>
            </a:r>
          </a:p>
          <a:p>
            <a:pPr>
              <a:lnSpc>
                <a:spcPts val="2733"/>
              </a:lnSpc>
            </a:pPr>
            <a:r>
              <a:rPr lang="en-US" spc="-121" sz="2055">
                <a:solidFill>
                  <a:srgbClr val="FFFFFF"/>
                </a:solidFill>
                <a:latin typeface="Montserrat Semi-Bold Bold"/>
              </a:rPr>
              <a:t>Смета </a:t>
            </a:r>
            <a:r>
              <a:rPr lang="en-US" spc="-121" sz="2055">
                <a:solidFill>
                  <a:srgbClr val="FFFFFF"/>
                </a:solidFill>
                <a:latin typeface="Montserrat Semi-Bold"/>
              </a:rPr>
              <a:t>– инженер А.А. Ковалев </a:t>
            </a:r>
          </a:p>
          <a:p>
            <a:pPr>
              <a:lnSpc>
                <a:spcPts val="2733"/>
              </a:lnSpc>
            </a:pPr>
            <a:endParaRPr lang="en-US" spc="-121" sz="2055">
              <a:solidFill>
                <a:srgbClr val="FFFFFF"/>
              </a:solidFill>
              <a:latin typeface="Montserrat Semi-Bold"/>
            </a:endParaRPr>
          </a:p>
          <a:p>
            <a:pPr algn="ctr">
              <a:lnSpc>
                <a:spcPts val="2977"/>
              </a:lnSpc>
            </a:pPr>
            <a:endParaRPr lang="en-US" spc="-121" sz="2055">
              <a:solidFill>
                <a:srgbClr val="FFFFFF"/>
              </a:solidFill>
              <a:latin typeface="Montserrat Semi-Bold"/>
            </a:endParaRPr>
          </a:p>
        </p:txBody>
      </p:sp>
    </p:spTree>
  </p:cSld>
  <p:clrMapOvr>
    <a:masterClrMapping/>
  </p:clrMapOvr>
</p:sld>
</file>

<file path=ppt/slides/slide5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24" l="130" r="11" t="2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A6A6A6">
              <a:alpha val="4706"/>
            </a:srgbClr>
          </a:solidFill>
        </p:spPr>
      </p:sp>
      <p:grpSp>
        <p:nvGrpSpPr>
          <p:cNvPr id="4" name="Group 4"/>
          <p:cNvGrpSpPr/>
          <p:nvPr/>
        </p:nvGrpSpPr>
        <p:grpSpPr>
          <a:xfrm>
            <a:off x="0" y="0"/>
            <a:ext cx="19639024" cy="11053948"/>
            <a:chOff x="0" y="0"/>
            <a:chExt cx="5172418" cy="29113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72418" cy="2911328"/>
            </a:xfrm>
            <a:custGeom>
              <a:avLst/>
              <a:gdLst/>
              <a:ahLst/>
              <a:cxnLst/>
              <a:rect b="b" l="l" r="r" t="t"/>
              <a:pathLst>
                <a:path h="2911328" w="5172418">
                  <a:moveTo>
                    <a:pt x="0" y="0"/>
                  </a:moveTo>
                  <a:lnTo>
                    <a:pt x="5172418" y="0"/>
                  </a:lnTo>
                  <a:lnTo>
                    <a:pt x="5172418" y="2911328"/>
                  </a:lnTo>
                  <a:lnTo>
                    <a:pt x="0" y="2911328"/>
                  </a:lnTo>
                  <a:close/>
                </a:path>
              </a:pathLst>
            </a:custGeom>
            <a:solidFill>
              <a:srgbClr val="000000">
                <a:alpha val="51765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bIns="50800" lIns="50800" rIns="50800" rtlCol="0" tIns="50800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076325"/>
            <a:ext cx="6568179" cy="9760552"/>
            <a:chOff x="0" y="0"/>
            <a:chExt cx="1763542" cy="262068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63542" cy="2620687"/>
            </a:xfrm>
            <a:custGeom>
              <a:avLst/>
              <a:gdLst/>
              <a:ahLst/>
              <a:cxnLst/>
              <a:rect b="b" l="l" r="r" t="t"/>
              <a:pathLst>
                <a:path h="2620687" w="1763542">
                  <a:moveTo>
                    <a:pt x="0" y="0"/>
                  </a:moveTo>
                  <a:lnTo>
                    <a:pt x="1763542" y="0"/>
                  </a:lnTo>
                  <a:lnTo>
                    <a:pt x="1763542" y="2620687"/>
                  </a:lnTo>
                  <a:lnTo>
                    <a:pt x="0" y="2620687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bIns="50800" lIns="50800" rIns="50800" rtlCol="0" tIns="50800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305477" y="1381896"/>
            <a:ext cx="6014624" cy="4286666"/>
          </a:xfrm>
          <a:custGeom>
            <a:avLst/>
            <a:gdLst/>
            <a:ahLst/>
            <a:cxnLst/>
            <a:rect b="b" l="l" r="r" t="t"/>
            <a:pathLst>
              <a:path h="4286666" w="6014624">
                <a:moveTo>
                  <a:pt x="0" y="0"/>
                </a:moveTo>
                <a:lnTo>
                  <a:pt x="6014625" y="0"/>
                </a:lnTo>
                <a:lnTo>
                  <a:pt x="6014625" y="4286666"/>
                </a:lnTo>
                <a:lnTo>
                  <a:pt x="0" y="42866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05477" y="6032848"/>
            <a:ext cx="6014624" cy="3503933"/>
          </a:xfrm>
          <a:custGeom>
            <a:avLst/>
            <a:gdLst/>
            <a:ahLst/>
            <a:cxnLst/>
            <a:rect b="b" l="l" r="r" t="t"/>
            <a:pathLst>
              <a:path h="3503933" w="6014624">
                <a:moveTo>
                  <a:pt x="0" y="0"/>
                </a:moveTo>
                <a:lnTo>
                  <a:pt x="6014625" y="0"/>
                </a:lnTo>
                <a:lnTo>
                  <a:pt x="6014625" y="3503932"/>
                </a:lnTo>
                <a:lnTo>
                  <a:pt x="0" y="35039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2231374" y="955165"/>
            <a:ext cx="5140149" cy="5140129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b="b" l="l" r="r" t="t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29697" r="-29697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682682" y="3999531"/>
            <a:ext cx="5713297" cy="571329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b="b" l="l" r="r" t="t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>
                <a:alpha val="76863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bIns="50800" lIns="50800" rIns="50800" rtlCol="0" tIns="50800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8911230" y="4228089"/>
            <a:ext cx="5256202" cy="5256181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b="b" l="l" r="r" t="t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9092" r="-29092"/>
              </a:stretch>
            </a:blipFill>
          </p:spPr>
        </p:sp>
      </p:grpSp>
    </p:spTree>
  </p:cSld>
  <p:clrMapOvr>
    <a:masterClrMapping/>
  </p:clrMapOvr>
</p:sld>
</file>

<file path=ppt/slides/slide5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46" r="102" t="4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A6A6A6">
              <a:alpha val="4706"/>
            </a:srgbClr>
          </a:solidFill>
        </p:spPr>
      </p:sp>
      <p:grpSp>
        <p:nvGrpSpPr>
          <p:cNvPr id="4" name="Group 4"/>
          <p:cNvGrpSpPr/>
          <p:nvPr/>
        </p:nvGrpSpPr>
        <p:grpSpPr>
          <a:xfrm>
            <a:off x="-320138" y="-233843"/>
            <a:ext cx="19639024" cy="11053948"/>
            <a:chOff x="0" y="0"/>
            <a:chExt cx="5172418" cy="29113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72418" cy="2911328"/>
            </a:xfrm>
            <a:custGeom>
              <a:avLst/>
              <a:gdLst/>
              <a:ahLst/>
              <a:cxnLst/>
              <a:rect b="b" l="l" r="r" t="t"/>
              <a:pathLst>
                <a:path h="2911328" w="5172418">
                  <a:moveTo>
                    <a:pt x="0" y="0"/>
                  </a:moveTo>
                  <a:lnTo>
                    <a:pt x="5172418" y="0"/>
                  </a:lnTo>
                  <a:lnTo>
                    <a:pt x="5172418" y="2911328"/>
                  </a:lnTo>
                  <a:lnTo>
                    <a:pt x="0" y="2911328"/>
                  </a:lnTo>
                  <a:close/>
                </a:path>
              </a:pathLst>
            </a:custGeom>
            <a:solidFill>
              <a:srgbClr val="000000">
                <a:alpha val="51765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bIns="50800" lIns="50800" rIns="50800" rtlCol="0" tIns="50800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771836" y="531093"/>
            <a:ext cx="14549523" cy="9102934"/>
          </a:xfrm>
          <a:custGeom>
            <a:avLst/>
            <a:gdLst/>
            <a:ahLst/>
            <a:cxnLst/>
            <a:rect b="b" l="l" r="r" t="t"/>
            <a:pathLst>
              <a:path h="9102934" w="14549523">
                <a:moveTo>
                  <a:pt x="0" y="0"/>
                </a:moveTo>
                <a:lnTo>
                  <a:pt x="14549523" y="0"/>
                </a:lnTo>
                <a:lnTo>
                  <a:pt x="14549523" y="9102934"/>
                </a:lnTo>
                <a:lnTo>
                  <a:pt x="0" y="91029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71836" y="9691177"/>
            <a:ext cx="4038628" cy="65141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ts val="2544"/>
              </a:lnSpc>
            </a:pPr>
            <a:r>
              <a:rPr lang="en-US" spc="-153" sz="2596">
                <a:solidFill>
                  <a:srgbClr val="FFFFFF"/>
                </a:solidFill>
                <a:latin typeface="Montserrat Semi-Bold Bold Italics"/>
              </a:rPr>
              <a:t>ММФП Парк Сова</a:t>
            </a:r>
          </a:p>
          <a:p>
            <a:pPr>
              <a:lnSpc>
                <a:spcPts val="2544"/>
              </a:lnSpc>
            </a:pPr>
            <a:endParaRPr lang="en-US" spc="-153" sz="2596">
              <a:solidFill>
                <a:srgbClr val="FFFFFF"/>
              </a:solidFill>
              <a:latin typeface="Montserrat Semi-Bold Bold Italics"/>
            </a:endParaRPr>
          </a:p>
        </p:txBody>
      </p:sp>
    </p:spTree>
  </p:cSld>
  <p:clrMapOvr>
    <a:masterClrMapping/>
  </p:clrMapOvr>
</p:sld>
</file>

<file path=ppt/slides/slide5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2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A6A6A6">
              <a:alpha val="4706"/>
            </a:srgbClr>
          </a:solidFill>
        </p:spPr>
      </p:sp>
      <p:grpSp>
        <p:nvGrpSpPr>
          <p:cNvPr id="4" name="Group 4"/>
          <p:cNvGrpSpPr/>
          <p:nvPr/>
        </p:nvGrpSpPr>
        <p:grpSpPr>
          <a:xfrm>
            <a:off x="-1143109" y="-383474"/>
            <a:ext cx="19639024" cy="11053948"/>
            <a:chOff x="0" y="0"/>
            <a:chExt cx="5172418" cy="29113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72418" cy="2911328"/>
            </a:xfrm>
            <a:custGeom>
              <a:avLst/>
              <a:gdLst/>
              <a:ahLst/>
              <a:cxnLst/>
              <a:rect b="b" l="l" r="r" t="t"/>
              <a:pathLst>
                <a:path h="2911328" w="5172418">
                  <a:moveTo>
                    <a:pt x="0" y="0"/>
                  </a:moveTo>
                  <a:lnTo>
                    <a:pt x="5172418" y="0"/>
                  </a:lnTo>
                  <a:lnTo>
                    <a:pt x="5172418" y="2911328"/>
                  </a:lnTo>
                  <a:lnTo>
                    <a:pt x="0" y="2911328"/>
                  </a:lnTo>
                  <a:close/>
                </a:path>
              </a:pathLst>
            </a:custGeom>
            <a:solidFill>
              <a:srgbClr val="000000">
                <a:alpha val="51765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bIns="50800" lIns="50800" rIns="50800" rtlCol="0" tIns="50800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692155" y="483531"/>
            <a:ext cx="14617405" cy="9150496"/>
          </a:xfrm>
          <a:custGeom>
            <a:avLst/>
            <a:gdLst/>
            <a:ahLst/>
            <a:cxnLst/>
            <a:rect b="b" l="l" r="r" t="t"/>
            <a:pathLst>
              <a:path h="9150496" w="14617405">
                <a:moveTo>
                  <a:pt x="0" y="0"/>
                </a:moveTo>
                <a:lnTo>
                  <a:pt x="14617405" y="0"/>
                </a:lnTo>
                <a:lnTo>
                  <a:pt x="14617405" y="9150496"/>
                </a:lnTo>
                <a:lnTo>
                  <a:pt x="0" y="91504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71836" y="9691177"/>
            <a:ext cx="4038628" cy="65141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ts val="2544"/>
              </a:lnSpc>
            </a:pPr>
            <a:r>
              <a:rPr lang="en-US" spc="-153" sz="2596">
                <a:solidFill>
                  <a:srgbClr val="FFFFFF"/>
                </a:solidFill>
                <a:latin typeface="Montserrat Semi-Bold Bold Italics"/>
              </a:rPr>
              <a:t>ММФП Парк Сова</a:t>
            </a:r>
          </a:p>
          <a:p>
            <a:pPr>
              <a:lnSpc>
                <a:spcPts val="2544"/>
              </a:lnSpc>
            </a:pPr>
            <a:endParaRPr lang="en-US" spc="-153" sz="2596">
              <a:solidFill>
                <a:srgbClr val="FFFFFF"/>
              </a:solidFill>
              <a:latin typeface="Montserrat Semi-Bold Bold Italics"/>
            </a:endParaRPr>
          </a:p>
        </p:txBody>
      </p:sp>
    </p:spTree>
  </p:cSld>
  <p:clrMapOvr>
    <a:masterClrMapping/>
  </p:clrMapOvr>
</p:sld>
</file>

<file path=ppt/slides/slide5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18" r="58" t="7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A6A6A6">
              <a:alpha val="4706"/>
            </a:srgbClr>
          </a:solidFill>
        </p:spPr>
      </p:sp>
      <p:grpSp>
        <p:nvGrpSpPr>
          <p:cNvPr id="4" name="Group 4"/>
          <p:cNvGrpSpPr/>
          <p:nvPr/>
        </p:nvGrpSpPr>
        <p:grpSpPr>
          <a:xfrm>
            <a:off x="-1143109" y="-383474"/>
            <a:ext cx="19639024" cy="11053948"/>
            <a:chOff x="0" y="0"/>
            <a:chExt cx="5172418" cy="29113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72418" cy="2911328"/>
            </a:xfrm>
            <a:custGeom>
              <a:avLst/>
              <a:gdLst/>
              <a:ahLst/>
              <a:cxnLst/>
              <a:rect b="b" l="l" r="r" t="t"/>
              <a:pathLst>
                <a:path h="2911328" w="5172418">
                  <a:moveTo>
                    <a:pt x="0" y="0"/>
                  </a:moveTo>
                  <a:lnTo>
                    <a:pt x="5172418" y="0"/>
                  </a:lnTo>
                  <a:lnTo>
                    <a:pt x="5172418" y="2911328"/>
                  </a:lnTo>
                  <a:lnTo>
                    <a:pt x="0" y="2911328"/>
                  </a:lnTo>
                  <a:close/>
                </a:path>
              </a:pathLst>
            </a:custGeom>
            <a:solidFill>
              <a:srgbClr val="000000">
                <a:alpha val="51765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bIns="50800" lIns="50800" rIns="50800" rtlCol="0" tIns="50800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771836" y="570584"/>
            <a:ext cx="14462941" cy="9063443"/>
          </a:xfrm>
          <a:custGeom>
            <a:avLst/>
            <a:gdLst/>
            <a:ahLst/>
            <a:cxnLst/>
            <a:rect b="b" l="l" r="r" t="t"/>
            <a:pathLst>
              <a:path h="9063443" w="14462941">
                <a:moveTo>
                  <a:pt x="0" y="0"/>
                </a:moveTo>
                <a:lnTo>
                  <a:pt x="14462941" y="0"/>
                </a:lnTo>
                <a:lnTo>
                  <a:pt x="14462941" y="9063443"/>
                </a:lnTo>
                <a:lnTo>
                  <a:pt x="0" y="90634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71836" y="9691177"/>
            <a:ext cx="4038628" cy="65141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ts val="2544"/>
              </a:lnSpc>
            </a:pPr>
            <a:r>
              <a:rPr lang="en-US" spc="-153" sz="2596">
                <a:solidFill>
                  <a:srgbClr val="FFFFFF"/>
                </a:solidFill>
                <a:latin typeface="Montserrat Semi-Bold Bold Italics"/>
              </a:rPr>
              <a:t>ММФП Парк Сова</a:t>
            </a:r>
          </a:p>
          <a:p>
            <a:pPr>
              <a:lnSpc>
                <a:spcPts val="2544"/>
              </a:lnSpc>
            </a:pPr>
            <a:endParaRPr lang="en-US" spc="-153" sz="2596">
              <a:solidFill>
                <a:srgbClr val="FFFFFF"/>
              </a:solidFill>
              <a:latin typeface="Montserrat Semi-Bold Bold Italics"/>
            </a:endParaRPr>
          </a:p>
        </p:txBody>
      </p:sp>
    </p:spTree>
  </p:cSld>
  <p:clrMapOvr>
    <a:masterClrMapping/>
  </p:clrMapOvr>
</p:sld>
</file>

<file path=ppt/slides/slide5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111" l="41" r="87" t="4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-542412"/>
            <a:ext cx="19436272" cy="13819463"/>
            <a:chOff x="0" y="0"/>
            <a:chExt cx="5119018" cy="36396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19018" cy="3639694"/>
            </a:xfrm>
            <a:custGeom>
              <a:avLst/>
              <a:gdLst/>
              <a:ahLst/>
              <a:cxnLst/>
              <a:rect b="b" l="l" r="r" t="t"/>
              <a:pathLst>
                <a:path h="3639694" w="5119018">
                  <a:moveTo>
                    <a:pt x="0" y="0"/>
                  </a:moveTo>
                  <a:lnTo>
                    <a:pt x="5119018" y="0"/>
                  </a:lnTo>
                  <a:lnTo>
                    <a:pt x="5119018" y="3639694"/>
                  </a:lnTo>
                  <a:lnTo>
                    <a:pt x="0" y="3639694"/>
                  </a:lnTo>
                  <a:close/>
                </a:path>
              </a:pathLst>
            </a:custGeom>
            <a:solidFill>
              <a:srgbClr val="000000">
                <a:alpha val="32941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bIns="50800" lIns="50800" rIns="50800" rtlCol="0" tIns="50800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 rot="-7020778">
            <a:off x="-11051807" y="5259601"/>
            <a:ext cx="16230600" cy="10441156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7" name="AutoShape 7"/>
          <p:cNvSpPr/>
          <p:nvPr/>
        </p:nvSpPr>
        <p:spPr>
          <a:xfrm rot="-7020778">
            <a:off x="13940077" y="-4191878"/>
            <a:ext cx="16230600" cy="10441156"/>
          </a:xfrm>
          <a:prstGeom prst="rect">
            <a:avLst/>
          </a:prstGeom>
          <a:solidFill>
            <a:srgbClr val="213559"/>
          </a:solidFill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8503340" y="2820340"/>
            <a:ext cx="1020445" cy="1020440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b="b" l="l" r="r" t="t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4999" r="-24999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816050" y="4281879"/>
            <a:ext cx="16443250" cy="2769518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7261"/>
              </a:lnSpc>
            </a:pPr>
            <a:r>
              <a:rPr lang="en-US" spc="-27" sz="6786">
                <a:solidFill>
                  <a:srgbClr val="FFFFFF"/>
                </a:solidFill>
                <a:latin typeface="Montserrat Extra-Bold Italics"/>
              </a:rPr>
              <a:t>КРАСНООБСК, ОСОЗНАЙ СВОЙ ПОТЕНЦИАЛ!</a:t>
            </a:r>
          </a:p>
          <a:p>
            <a:pPr algn="ctr">
              <a:lnSpc>
                <a:spcPts val="7261"/>
              </a:lnSpc>
            </a:pPr>
            <a:r>
              <a:rPr lang="en-US" spc="-27" sz="6786">
                <a:solidFill>
                  <a:srgbClr val="FFFFFF"/>
                </a:solidFill>
                <a:latin typeface="Montserrat Extra-Bold Italics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A6A6A6">
              <a:alpha val="4706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-268392" y="9911126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5" name="AutoShape 5"/>
          <p:cNvSpPr/>
          <p:nvPr/>
        </p:nvSpPr>
        <p:spPr>
          <a:xfrm>
            <a:off x="66261" y="1255"/>
            <a:ext cx="18221739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6" name="Freeform 6"/>
          <p:cNvSpPr/>
          <p:nvPr/>
        </p:nvSpPr>
        <p:spPr>
          <a:xfrm>
            <a:off x="152400" y="2095500"/>
            <a:ext cx="11430000" cy="2437999"/>
          </a:xfrm>
          <a:custGeom>
            <a:avLst/>
            <a:gdLst/>
            <a:ahLst/>
            <a:cxnLst/>
            <a:rect l="l" t="t" r="r" b="b"/>
            <a:pathLst>
              <a:path w="9324267" h="1438329">
                <a:moveTo>
                  <a:pt x="0" y="0"/>
                </a:moveTo>
                <a:lnTo>
                  <a:pt x="9324266" y="0"/>
                </a:lnTo>
                <a:lnTo>
                  <a:pt x="9324266" y="1438329"/>
                </a:lnTo>
                <a:lnTo>
                  <a:pt x="0" y="14383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21" b="-224647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516139" y="1284872"/>
            <a:ext cx="6705600" cy="3958294"/>
          </a:xfrm>
          <a:custGeom>
            <a:avLst/>
            <a:gdLst/>
            <a:ahLst/>
            <a:cxnLst/>
            <a:rect l="l" t="t" r="r" b="b"/>
            <a:pathLst>
              <a:path w="7565472" h="4553386">
                <a:moveTo>
                  <a:pt x="0" y="0"/>
                </a:moveTo>
                <a:lnTo>
                  <a:pt x="7565471" y="0"/>
                </a:lnTo>
                <a:lnTo>
                  <a:pt x="7565471" y="4553387"/>
                </a:lnTo>
                <a:lnTo>
                  <a:pt x="0" y="45533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2400" y="4485874"/>
            <a:ext cx="11430000" cy="4391426"/>
          </a:xfrm>
          <a:custGeom>
            <a:avLst/>
            <a:gdLst/>
            <a:ahLst/>
            <a:cxnLst/>
            <a:rect l="l" t="t" r="r" b="b"/>
            <a:pathLst>
              <a:path w="9324267" h="3205872">
                <a:moveTo>
                  <a:pt x="0" y="0"/>
                </a:moveTo>
                <a:lnTo>
                  <a:pt x="9324266" y="0"/>
                </a:lnTo>
                <a:lnTo>
                  <a:pt x="9324266" y="3205871"/>
                </a:lnTo>
                <a:lnTo>
                  <a:pt x="0" y="32058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" name="TextBox 2"/>
          <p:cNvSpPr txBox="1"/>
          <p:nvPr/>
        </p:nvSpPr>
        <p:spPr>
          <a:xfrm>
            <a:off x="928495" y="149069"/>
            <a:ext cx="13882718" cy="953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2"/>
              </a:lnSpc>
            </a:pPr>
            <a:r>
              <a:rPr lang="en-US" sz="3768" spc="-222" dirty="0">
                <a:solidFill>
                  <a:schemeClr val="bg1"/>
                </a:solidFill>
                <a:latin typeface="Montserrat Extra-Bold Italics"/>
              </a:rPr>
              <a:t>Стратегическая диагностика (параметры СЭР)</a:t>
            </a:r>
          </a:p>
          <a:p>
            <a:pPr algn="ctr">
              <a:lnSpc>
                <a:spcPts val="3692"/>
              </a:lnSpc>
            </a:pPr>
            <a:endParaRPr lang="en-US" sz="3768" spc="-222" dirty="0">
              <a:solidFill>
                <a:srgbClr val="263F6B"/>
              </a:solidFill>
              <a:latin typeface="Montserrat Extra-Bold Itali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A6A6A6">
              <a:alpha val="4706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-268392" y="9911126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4" name="AutoShape 4"/>
          <p:cNvSpPr/>
          <p:nvPr/>
        </p:nvSpPr>
        <p:spPr>
          <a:xfrm>
            <a:off x="-26504" y="11344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5" name="Freeform 5"/>
          <p:cNvSpPr/>
          <p:nvPr/>
        </p:nvSpPr>
        <p:spPr>
          <a:xfrm>
            <a:off x="0" y="4589183"/>
            <a:ext cx="9417369" cy="1439059"/>
          </a:xfrm>
          <a:custGeom>
            <a:avLst/>
            <a:gdLst/>
            <a:ahLst/>
            <a:cxnLst/>
            <a:rect l="l" t="t" r="r" b="b"/>
            <a:pathLst>
              <a:path w="9417369" h="1439059">
                <a:moveTo>
                  <a:pt x="0" y="0"/>
                </a:moveTo>
                <a:lnTo>
                  <a:pt x="9417369" y="0"/>
                </a:lnTo>
                <a:lnTo>
                  <a:pt x="9417369" y="1439058"/>
                </a:lnTo>
                <a:lnTo>
                  <a:pt x="0" y="14390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9469" y="6056403"/>
            <a:ext cx="9417369" cy="3428345"/>
          </a:xfrm>
          <a:custGeom>
            <a:avLst/>
            <a:gdLst/>
            <a:ahLst/>
            <a:cxnLst/>
            <a:rect l="l" t="t" r="r" b="b"/>
            <a:pathLst>
              <a:path w="9417369" h="3428345">
                <a:moveTo>
                  <a:pt x="0" y="0"/>
                </a:moveTo>
                <a:lnTo>
                  <a:pt x="9417369" y="0"/>
                </a:lnTo>
                <a:lnTo>
                  <a:pt x="9417369" y="3428345"/>
                </a:lnTo>
                <a:lnTo>
                  <a:pt x="0" y="34283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91443" y="395795"/>
            <a:ext cx="13882718" cy="953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2"/>
              </a:lnSpc>
            </a:pPr>
            <a:r>
              <a:rPr lang="en-US" sz="3768" spc="-222" dirty="0">
                <a:solidFill>
                  <a:schemeClr val="bg1"/>
                </a:solidFill>
                <a:latin typeface="Montserrat Extra-Bold Italics"/>
              </a:rPr>
              <a:t>Стратегическая диагностика (параметры СЭР)</a:t>
            </a:r>
          </a:p>
          <a:p>
            <a:pPr algn="ctr">
              <a:lnSpc>
                <a:spcPts val="3692"/>
              </a:lnSpc>
            </a:pPr>
            <a:endParaRPr lang="en-US" sz="3768" spc="-222" dirty="0">
              <a:solidFill>
                <a:srgbClr val="263F6B"/>
              </a:solidFill>
              <a:latin typeface="Montserrat Extra-Bold Itali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92E68C-085F-4D0D-8C03-FBE679F4F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0590" y="1461482"/>
            <a:ext cx="9030540" cy="52761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A6A6A6">
              <a:alpha val="4706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-268392" y="9911126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4" name="AutoShape 4"/>
          <p:cNvSpPr/>
          <p:nvPr/>
        </p:nvSpPr>
        <p:spPr>
          <a:xfrm>
            <a:off x="16565" y="-4316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5" name="Freeform 5"/>
          <p:cNvSpPr/>
          <p:nvPr/>
        </p:nvSpPr>
        <p:spPr>
          <a:xfrm>
            <a:off x="1" y="2476500"/>
            <a:ext cx="10439400" cy="2043152"/>
          </a:xfrm>
          <a:custGeom>
            <a:avLst/>
            <a:gdLst/>
            <a:ahLst/>
            <a:cxnLst/>
            <a:rect l="l" t="t" r="r" b="b"/>
            <a:pathLst>
              <a:path w="8586229" h="1312053">
                <a:moveTo>
                  <a:pt x="0" y="0"/>
                </a:moveTo>
                <a:lnTo>
                  <a:pt x="8586228" y="0"/>
                </a:lnTo>
                <a:lnTo>
                  <a:pt x="8586228" y="1312053"/>
                </a:lnTo>
                <a:lnTo>
                  <a:pt x="0" y="13120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0" y="1032604"/>
            <a:ext cx="8080901" cy="4930944"/>
          </a:xfrm>
          <a:custGeom>
            <a:avLst/>
            <a:gdLst/>
            <a:ahLst/>
            <a:cxnLst/>
            <a:rect l="l" t="t" r="r" b="b"/>
            <a:pathLst>
              <a:path w="8080901" h="4930944">
                <a:moveTo>
                  <a:pt x="0" y="0"/>
                </a:moveTo>
                <a:lnTo>
                  <a:pt x="8080900" y="0"/>
                </a:lnTo>
                <a:lnTo>
                  <a:pt x="8080900" y="4930945"/>
                </a:lnTo>
                <a:lnTo>
                  <a:pt x="0" y="49309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4549181"/>
            <a:ext cx="10207099" cy="4023319"/>
          </a:xfrm>
          <a:custGeom>
            <a:avLst/>
            <a:gdLst/>
            <a:ahLst/>
            <a:cxnLst/>
            <a:rect l="l" t="t" r="r" b="b"/>
            <a:pathLst>
              <a:path w="8586229" h="3591309">
                <a:moveTo>
                  <a:pt x="0" y="0"/>
                </a:moveTo>
                <a:lnTo>
                  <a:pt x="8586228" y="0"/>
                </a:lnTo>
                <a:lnTo>
                  <a:pt x="8586228" y="3591309"/>
                </a:lnTo>
                <a:lnTo>
                  <a:pt x="0" y="35913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600200" y="343321"/>
            <a:ext cx="13882718" cy="953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2"/>
              </a:lnSpc>
            </a:pPr>
            <a:r>
              <a:rPr lang="en-US" sz="3768" spc="-222" dirty="0">
                <a:solidFill>
                  <a:schemeClr val="bg1"/>
                </a:solidFill>
                <a:latin typeface="Montserrat Extra-Bold Italics"/>
              </a:rPr>
              <a:t>Стратегическая диагностика (параметры СЭР)</a:t>
            </a:r>
          </a:p>
          <a:p>
            <a:pPr algn="ctr">
              <a:lnSpc>
                <a:spcPts val="3692"/>
              </a:lnSpc>
            </a:pPr>
            <a:endParaRPr lang="en-US" sz="3768" spc="-222" dirty="0">
              <a:solidFill>
                <a:srgbClr val="263F6B"/>
              </a:solidFill>
              <a:latin typeface="Montserrat Extra-Bold Itali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A6A6A6">
              <a:alpha val="4706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-268392" y="9911126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4" name="AutoShape 4"/>
          <p:cNvSpPr/>
          <p:nvPr/>
        </p:nvSpPr>
        <p:spPr>
          <a:xfrm>
            <a:off x="76200" y="-44007"/>
            <a:ext cx="19026929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5" name="Freeform 5"/>
          <p:cNvSpPr/>
          <p:nvPr/>
        </p:nvSpPr>
        <p:spPr>
          <a:xfrm>
            <a:off x="1485900" y="2269957"/>
            <a:ext cx="15125700" cy="1402397"/>
          </a:xfrm>
          <a:custGeom>
            <a:avLst/>
            <a:gdLst/>
            <a:ahLst/>
            <a:cxnLst/>
            <a:rect l="l" t="t" r="r" b="b"/>
            <a:pathLst>
              <a:path w="9177454" h="1402397">
                <a:moveTo>
                  <a:pt x="0" y="0"/>
                </a:moveTo>
                <a:lnTo>
                  <a:pt x="9177454" y="0"/>
                </a:lnTo>
                <a:lnTo>
                  <a:pt x="9177454" y="1402398"/>
                </a:lnTo>
                <a:lnTo>
                  <a:pt x="0" y="14023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85900" y="3708838"/>
            <a:ext cx="15316200" cy="4833049"/>
          </a:xfrm>
          <a:custGeom>
            <a:avLst/>
            <a:gdLst/>
            <a:ahLst/>
            <a:cxnLst/>
            <a:rect l="l" t="t" r="r" b="b"/>
            <a:pathLst>
              <a:path w="9177454" h="3238493">
                <a:moveTo>
                  <a:pt x="0" y="0"/>
                </a:moveTo>
                <a:lnTo>
                  <a:pt x="9177454" y="0"/>
                </a:lnTo>
                <a:lnTo>
                  <a:pt x="9177454" y="3238493"/>
                </a:lnTo>
                <a:lnTo>
                  <a:pt x="0" y="32384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107391" y="266471"/>
            <a:ext cx="13882718" cy="953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2"/>
              </a:lnSpc>
            </a:pPr>
            <a:r>
              <a:rPr lang="en-US" sz="3768" spc="-222" dirty="0">
                <a:solidFill>
                  <a:schemeClr val="bg1"/>
                </a:solidFill>
                <a:latin typeface="Montserrat Extra-Bold Italics"/>
              </a:rPr>
              <a:t>Стратегическая диагностика (параметры СЭР)</a:t>
            </a:r>
          </a:p>
          <a:p>
            <a:pPr algn="ctr">
              <a:lnSpc>
                <a:spcPts val="3692"/>
              </a:lnSpc>
            </a:pPr>
            <a:endParaRPr lang="en-US" sz="3768" spc="-222" dirty="0">
              <a:solidFill>
                <a:srgbClr val="263F6B"/>
              </a:solidFill>
              <a:latin typeface="Montserrat Extra-Bold Itali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3202</Words>
  <Application>Microsoft Office PowerPoint</Application>
  <PresentationFormat>Произвольный</PresentationFormat>
  <Paragraphs>236</Paragraphs>
  <Slides>55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7" baseType="lpstr">
      <vt:lpstr>Montserrat</vt:lpstr>
      <vt:lpstr>Montserrat Semi-Bold</vt:lpstr>
      <vt:lpstr>Montserrat Semi-Bold Bold Italics</vt:lpstr>
      <vt:lpstr>Montserrat Semi-Bold Italics</vt:lpstr>
      <vt:lpstr>Montserrat Extra-Bold</vt:lpstr>
      <vt:lpstr>Montserrat Bold</vt:lpstr>
      <vt:lpstr>Arial</vt:lpstr>
      <vt:lpstr>Calibri</vt:lpstr>
      <vt:lpstr>Times New Roman</vt:lpstr>
      <vt:lpstr>Montserrat Semi-Bold Bold</vt:lpstr>
      <vt:lpstr>Montserrat Extra-Bold Italics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господи благослови нас</dc:title>
  <dc:creator>Anna</dc:creator>
  <cp:lastModifiedBy>Lenovo</cp:lastModifiedBy>
  <cp:revision>18</cp:revision>
  <dcterms:created xsi:type="dcterms:W3CDTF">2006-08-16T00:00:00Z</dcterms:created>
  <dcterms:modified xsi:type="dcterms:W3CDTF">2023-06-16T13:07:29Z</dcterms:modified>
  <dc:identifier>DAFlauVcjNc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5785112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